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65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74" r:id="rId5"/>
    <p:sldMasterId id="2147483686" r:id="rId6"/>
  </p:sldMasterIdLst>
  <p:notesMasterIdLst>
    <p:notesMasterId r:id="rId50"/>
  </p:notesMasterIdLst>
  <p:handoutMasterIdLst>
    <p:handoutMasterId r:id="rId51"/>
  </p:handoutMasterIdLst>
  <p:sldIdLst>
    <p:sldId id="275" r:id="rId7"/>
    <p:sldId id="328" r:id="rId8"/>
    <p:sldId id="323" r:id="rId9"/>
    <p:sldId id="256" r:id="rId10"/>
    <p:sldId id="300" r:id="rId11"/>
    <p:sldId id="353" r:id="rId12"/>
    <p:sldId id="282" r:id="rId13"/>
    <p:sldId id="354" r:id="rId14"/>
    <p:sldId id="293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50" r:id="rId24"/>
    <p:sldId id="349" r:id="rId25"/>
    <p:sldId id="347" r:id="rId26"/>
    <p:sldId id="363" r:id="rId27"/>
    <p:sldId id="344" r:id="rId28"/>
    <p:sldId id="283" r:id="rId29"/>
    <p:sldId id="302" r:id="rId30"/>
    <p:sldId id="307" r:id="rId31"/>
    <p:sldId id="301" r:id="rId32"/>
    <p:sldId id="303" r:id="rId33"/>
    <p:sldId id="304" r:id="rId34"/>
    <p:sldId id="306" r:id="rId35"/>
    <p:sldId id="308" r:id="rId36"/>
    <p:sldId id="310" r:id="rId37"/>
    <p:sldId id="305" r:id="rId38"/>
    <p:sldId id="352" r:id="rId39"/>
    <p:sldId id="311" r:id="rId40"/>
    <p:sldId id="312" r:id="rId41"/>
    <p:sldId id="313" r:id="rId42"/>
    <p:sldId id="314" r:id="rId43"/>
    <p:sldId id="315" r:id="rId44"/>
    <p:sldId id="274" r:id="rId45"/>
    <p:sldId id="326" r:id="rId46"/>
    <p:sldId id="351" r:id="rId47"/>
    <p:sldId id="317" r:id="rId48"/>
    <p:sldId id="309" r:id="rId49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ijvers-Veer van der, Monique" initials="SvdM" lastIdx="8" clrIdx="0">
    <p:extLst>
      <p:ext uri="{19B8F6BF-5375-455C-9EA6-DF929625EA0E}">
        <p15:presenceInfo xmlns:p15="http://schemas.microsoft.com/office/powerpoint/2012/main" userId="S-1-5-21-697381371-1304843490-1232828436-2562" providerId="AD"/>
      </p:ext>
    </p:extLst>
  </p:cmAuthor>
  <p:cmAuthor id="2" name="Stéphanie Knoors" initials="SK" lastIdx="20" clrIdx="1">
    <p:extLst>
      <p:ext uri="{19B8F6BF-5375-455C-9EA6-DF929625EA0E}">
        <p15:presenceInfo xmlns:p15="http://schemas.microsoft.com/office/powerpoint/2012/main" userId="S-1-5-21-697381371-1304843490-1232828436-65868" providerId="AD"/>
      </p:ext>
    </p:extLst>
  </p:cmAuthor>
  <p:cmAuthor id="3" name="Severeijns, Mathea" initials="SM" lastIdx="1" clrIdx="2">
    <p:extLst>
      <p:ext uri="{19B8F6BF-5375-455C-9EA6-DF929625EA0E}">
        <p15:presenceInfo xmlns:p15="http://schemas.microsoft.com/office/powerpoint/2012/main" userId="S-1-5-21-697381371-1304843490-1232828436-526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8F5"/>
    <a:srgbClr val="FBB300"/>
    <a:srgbClr val="FBCC01"/>
    <a:srgbClr val="FBD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82801" autoAdjust="0"/>
  </p:normalViewPr>
  <p:slideViewPr>
    <p:cSldViewPr snapToGrid="0">
      <p:cViewPr varScale="1">
        <p:scale>
          <a:sx n="95" d="100"/>
          <a:sy n="95" d="100"/>
        </p:scale>
        <p:origin x="12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276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35FCCB-578F-4900-9833-DF3B4DC72782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06A96CD-DA99-4D7C-876F-AF31631A8A37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Grondwettelijke opdracht </a:t>
          </a:r>
          <a:r>
            <a:rPr lang="nl-NL" b="1" dirty="0"/>
            <a:t>’voldoende woongelegenheid’ </a:t>
          </a:r>
          <a:r>
            <a:rPr lang="nl-NL" dirty="0"/>
            <a:t>expliciet verankerd in Omgevingswet.  </a:t>
          </a:r>
          <a:endParaRPr lang="en-US" dirty="0"/>
        </a:p>
      </dgm:t>
    </dgm:pt>
    <dgm:pt modelId="{D18071CF-20D0-4092-9834-481E6D261C19}" type="parTrans" cxnId="{AA8196CC-A918-426F-8636-1E124539A02F}">
      <dgm:prSet/>
      <dgm:spPr/>
      <dgm:t>
        <a:bodyPr/>
        <a:lstStyle/>
        <a:p>
          <a:endParaRPr lang="en-US"/>
        </a:p>
      </dgm:t>
    </dgm:pt>
    <dgm:pt modelId="{DEEAC813-D72A-408A-9C91-209DF72A0227}" type="sibTrans" cxnId="{AA8196CC-A918-426F-8636-1E124539A02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C61965E-A193-4F05-8A1D-78732381F89C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Overheden kunnen alle instrumenten uit </a:t>
          </a:r>
          <a:r>
            <a:rPr lang="nl-NL" b="1" dirty="0"/>
            <a:t>Omgevingswet</a:t>
          </a:r>
          <a:r>
            <a:rPr lang="nl-NL" dirty="0"/>
            <a:t> inzetten voor deze grondwettelijke taak</a:t>
          </a:r>
          <a:endParaRPr lang="en-US" dirty="0"/>
        </a:p>
      </dgm:t>
    </dgm:pt>
    <dgm:pt modelId="{735D6EE2-A93D-49F1-82EA-C91D0FB0EEF1}" type="parTrans" cxnId="{D256163C-8FDF-4789-AF22-20EAB4B4E3E7}">
      <dgm:prSet/>
      <dgm:spPr/>
      <dgm:t>
        <a:bodyPr/>
        <a:lstStyle/>
        <a:p>
          <a:endParaRPr lang="en-US"/>
        </a:p>
      </dgm:t>
    </dgm:pt>
    <dgm:pt modelId="{04997BFA-E9F3-4554-938E-FAEDCDA260AB}" type="sibTrans" cxnId="{D256163C-8FDF-4789-AF22-20EAB4B4E3E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DD3580B-474F-4E31-AB28-CC44665C0ACC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Verplicht </a:t>
          </a:r>
          <a:r>
            <a:rPr lang="nl-NL" b="1" dirty="0"/>
            <a:t>Volkshuisvestingsprogramma</a:t>
          </a:r>
          <a:r>
            <a:rPr lang="nl-NL" dirty="0"/>
            <a:t>: gemeenten, provincies Rijk leggen daarin vast voor wie, waar, en hoeveel ze bouwen</a:t>
          </a:r>
          <a:endParaRPr lang="en-US" dirty="0"/>
        </a:p>
      </dgm:t>
    </dgm:pt>
    <dgm:pt modelId="{1B1568AC-04D1-4AFE-B258-4BBD307D294E}" type="parTrans" cxnId="{1CB30162-CB39-424C-920A-44BECFD0ADF9}">
      <dgm:prSet/>
      <dgm:spPr/>
      <dgm:t>
        <a:bodyPr/>
        <a:lstStyle/>
        <a:p>
          <a:endParaRPr lang="en-US"/>
        </a:p>
      </dgm:t>
    </dgm:pt>
    <dgm:pt modelId="{E866A9EB-8337-4B79-B7E8-927B24618723}" type="sibTrans" cxnId="{1CB30162-CB39-424C-920A-44BECFD0ADF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DA039AD-9018-41E0-9982-8A115146C487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b="1" dirty="0"/>
            <a:t>Gemeenten</a:t>
          </a:r>
          <a:r>
            <a:rPr lang="nl-NL" dirty="0"/>
            <a:t> zorgen voor voldoende bouwlocaties voor corporaties en marktpartijen</a:t>
          </a:r>
          <a:endParaRPr lang="en-US" dirty="0"/>
        </a:p>
      </dgm:t>
    </dgm:pt>
    <dgm:pt modelId="{DAFEE99B-B87A-4A51-AA26-8F38130256AB}" type="parTrans" cxnId="{322163A6-6477-424F-AFC2-E80C03996F6E}">
      <dgm:prSet/>
      <dgm:spPr/>
      <dgm:t>
        <a:bodyPr/>
        <a:lstStyle/>
        <a:p>
          <a:endParaRPr lang="en-US"/>
        </a:p>
      </dgm:t>
    </dgm:pt>
    <dgm:pt modelId="{53F04BFA-5D9C-4C4A-B349-8BEC2BF302A7}" type="sibTrans" cxnId="{322163A6-6477-424F-AFC2-E80C03996F6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94D4CA9-CAAB-4C6B-81AC-56B3764D2419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b="1" dirty="0"/>
            <a:t>Provincie </a:t>
          </a:r>
          <a:r>
            <a:rPr lang="nl-NL" dirty="0"/>
            <a:t>krijgt expliciete opdracht te sturen op voldoende locaties in gemeenten</a:t>
          </a:r>
          <a:endParaRPr lang="en-US" dirty="0"/>
        </a:p>
      </dgm:t>
    </dgm:pt>
    <dgm:pt modelId="{49A519FC-9F5F-43A3-A091-A8EB1E8E23B0}" type="parTrans" cxnId="{7F35A0C8-E268-42B1-A898-03940C321241}">
      <dgm:prSet/>
      <dgm:spPr/>
      <dgm:t>
        <a:bodyPr/>
        <a:lstStyle/>
        <a:p>
          <a:endParaRPr lang="en-US"/>
        </a:p>
      </dgm:t>
    </dgm:pt>
    <dgm:pt modelId="{14594D23-7E79-41F3-86A2-93C6EAC743E8}" type="sibTrans" cxnId="{7F35A0C8-E268-42B1-A898-03940C32124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CB95DBF-325B-4EA6-9DE7-87B57432130C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b="1" i="0" baseline="0" dirty="0"/>
            <a:t>Rijk en provincies</a:t>
          </a:r>
          <a:r>
            <a:rPr lang="nl-NL" b="0" i="0" baseline="0" dirty="0"/>
            <a:t> </a:t>
          </a:r>
          <a:r>
            <a:rPr lang="nl-NL" dirty="0"/>
            <a:t>sturen via instructies, waar nodig hakken ze knopen door</a:t>
          </a:r>
          <a:endParaRPr lang="en-US" dirty="0"/>
        </a:p>
      </dgm:t>
    </dgm:pt>
    <dgm:pt modelId="{D8EB86E4-7FFA-4A74-A6FF-594720FCB640}" type="parTrans" cxnId="{B6F2EDD7-E297-43A4-883A-92125D78A90C}">
      <dgm:prSet/>
      <dgm:spPr/>
      <dgm:t>
        <a:bodyPr/>
        <a:lstStyle/>
        <a:p>
          <a:endParaRPr lang="en-US"/>
        </a:p>
      </dgm:t>
    </dgm:pt>
    <dgm:pt modelId="{CB5536A4-62DE-41CE-AC97-EF1CC04CF7EE}" type="sibTrans" cxnId="{B6F2EDD7-E297-43A4-883A-92125D78A90C}">
      <dgm:prSet/>
      <dgm:spPr/>
      <dgm:t>
        <a:bodyPr/>
        <a:lstStyle/>
        <a:p>
          <a:endParaRPr lang="en-US"/>
        </a:p>
      </dgm:t>
    </dgm:pt>
    <dgm:pt modelId="{3B08C223-88D0-4AEA-9A32-A92367EF2210}" type="pres">
      <dgm:prSet presAssocID="{7035FCCB-578F-4900-9833-DF3B4DC72782}" presName="root" presStyleCnt="0">
        <dgm:presLayoutVars>
          <dgm:dir/>
          <dgm:resizeHandles val="exact"/>
        </dgm:presLayoutVars>
      </dgm:prSet>
      <dgm:spPr/>
    </dgm:pt>
    <dgm:pt modelId="{E0D08DE4-E84A-4251-B531-1273CD1A2EC4}" type="pres">
      <dgm:prSet presAssocID="{7035FCCB-578F-4900-9833-DF3B4DC72782}" presName="container" presStyleCnt="0">
        <dgm:presLayoutVars>
          <dgm:dir/>
          <dgm:resizeHandles val="exact"/>
        </dgm:presLayoutVars>
      </dgm:prSet>
      <dgm:spPr/>
    </dgm:pt>
    <dgm:pt modelId="{EC89ADCB-8E9B-4069-B92E-F93C20E24021}" type="pres">
      <dgm:prSet presAssocID="{B06A96CD-DA99-4D7C-876F-AF31631A8A37}" presName="compNode" presStyleCnt="0"/>
      <dgm:spPr/>
    </dgm:pt>
    <dgm:pt modelId="{AC587692-1586-4E8D-915A-CF5681E80E49}" type="pres">
      <dgm:prSet presAssocID="{B06A96CD-DA99-4D7C-876F-AF31631A8A37}" presName="iconBgRect" presStyleLbl="bgShp" presStyleIdx="0" presStyleCnt="6"/>
      <dgm:spPr/>
    </dgm:pt>
    <dgm:pt modelId="{C9E9DF59-958C-4B4A-B92D-D00F1192267B}" type="pres">
      <dgm:prSet presAssocID="{B06A96CD-DA99-4D7C-876F-AF31631A8A37}" presName="iconRect" presStyleLbl="node1" presStyleIdx="0" presStyleCnt="6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44260235-1B29-49E5-BEF7-DD61A0BAC0F1}" type="pres">
      <dgm:prSet presAssocID="{B06A96CD-DA99-4D7C-876F-AF31631A8A37}" presName="spaceRect" presStyleCnt="0"/>
      <dgm:spPr/>
    </dgm:pt>
    <dgm:pt modelId="{8FBC3BE8-6466-4FD1-9108-0024F6983C56}" type="pres">
      <dgm:prSet presAssocID="{B06A96CD-DA99-4D7C-876F-AF31631A8A37}" presName="textRect" presStyleLbl="revTx" presStyleIdx="0" presStyleCnt="6" custScaleX="118119" custLinFactNeighborX="10183" custLinFactNeighborY="2665">
        <dgm:presLayoutVars>
          <dgm:chMax val="1"/>
          <dgm:chPref val="1"/>
        </dgm:presLayoutVars>
      </dgm:prSet>
      <dgm:spPr/>
    </dgm:pt>
    <dgm:pt modelId="{FE33E898-51C1-47E9-9656-9C2A87693E26}" type="pres">
      <dgm:prSet presAssocID="{DEEAC813-D72A-408A-9C91-209DF72A0227}" presName="sibTrans" presStyleLbl="sibTrans2D1" presStyleIdx="0" presStyleCnt="0"/>
      <dgm:spPr/>
    </dgm:pt>
    <dgm:pt modelId="{146340AA-9129-4017-8F0E-2394596AFB89}" type="pres">
      <dgm:prSet presAssocID="{3C61965E-A193-4F05-8A1D-78732381F89C}" presName="compNode" presStyleCnt="0"/>
      <dgm:spPr/>
    </dgm:pt>
    <dgm:pt modelId="{0D04E4A3-3440-4BB2-B14E-DD220C4A8961}" type="pres">
      <dgm:prSet presAssocID="{3C61965E-A193-4F05-8A1D-78732381F89C}" presName="iconBgRect" presStyleLbl="bgShp" presStyleIdx="1" presStyleCnt="6" custLinFactNeighborX="-20692" custLinFactNeighborY="2665"/>
      <dgm:spPr/>
    </dgm:pt>
    <dgm:pt modelId="{F9A4181A-AF6C-4BB1-88B0-7462146AC270}" type="pres">
      <dgm:prSet presAssocID="{3C61965E-A193-4F05-8A1D-78732381F89C}" presName="iconRect" presStyleLbl="node1" presStyleIdx="1" presStyleCnt="6" custLinFactNeighborX="-39958" custLinFactNeighborY="285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Tick1 met effen opvulling"/>
        </a:ext>
      </dgm:extLst>
    </dgm:pt>
    <dgm:pt modelId="{4F7F3598-6747-4C84-B924-57E3DAF2D4DA}" type="pres">
      <dgm:prSet presAssocID="{3C61965E-A193-4F05-8A1D-78732381F89C}" presName="spaceRect" presStyleCnt="0"/>
      <dgm:spPr/>
    </dgm:pt>
    <dgm:pt modelId="{1DA40CDE-41FF-41F6-9271-573F92FDE493}" type="pres">
      <dgm:prSet presAssocID="{3C61965E-A193-4F05-8A1D-78732381F89C}" presName="textRect" presStyleLbl="revTx" presStyleIdx="1" presStyleCnt="6" custLinFactNeighborX="-8427" custLinFactNeighborY="2665">
        <dgm:presLayoutVars>
          <dgm:chMax val="1"/>
          <dgm:chPref val="1"/>
        </dgm:presLayoutVars>
      </dgm:prSet>
      <dgm:spPr/>
    </dgm:pt>
    <dgm:pt modelId="{48984EC5-EE18-4D24-87A7-3E22D8309327}" type="pres">
      <dgm:prSet presAssocID="{04997BFA-E9F3-4554-938E-FAEDCDA260AB}" presName="sibTrans" presStyleLbl="sibTrans2D1" presStyleIdx="0" presStyleCnt="0"/>
      <dgm:spPr/>
    </dgm:pt>
    <dgm:pt modelId="{CF4B5CE3-6E7A-489D-9193-69407FBE3842}" type="pres">
      <dgm:prSet presAssocID="{FDD3580B-474F-4E31-AB28-CC44665C0ACC}" presName="compNode" presStyleCnt="0"/>
      <dgm:spPr/>
    </dgm:pt>
    <dgm:pt modelId="{C01CFA2D-6746-4877-8585-311E3A4605E6}" type="pres">
      <dgm:prSet presAssocID="{FDD3580B-474F-4E31-AB28-CC44665C0ACC}" presName="iconBgRect" presStyleLbl="bgShp" presStyleIdx="2" presStyleCnt="6" custLinFactNeighborX="-29797" custLinFactNeighborY="2665"/>
      <dgm:spPr/>
    </dgm:pt>
    <dgm:pt modelId="{2E949686-6E46-4679-905B-A93AB1AE286E}" type="pres">
      <dgm:prSet presAssocID="{FDD3580B-474F-4E31-AB28-CC44665C0ACC}" presName="iconRect" presStyleLbl="node1" presStyleIdx="2" presStyleCnt="6" custLinFactNeighborX="-58510" custLinFactNeighborY="-856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Tick1 met effen opvulling"/>
        </a:ext>
      </dgm:extLst>
    </dgm:pt>
    <dgm:pt modelId="{66E40AB6-B264-4EEE-B997-2990B9EB9260}" type="pres">
      <dgm:prSet presAssocID="{FDD3580B-474F-4E31-AB28-CC44665C0ACC}" presName="spaceRect" presStyleCnt="0"/>
      <dgm:spPr/>
    </dgm:pt>
    <dgm:pt modelId="{51931F7D-0C2A-4A69-9126-9BC78F5C0907}" type="pres">
      <dgm:prSet presAssocID="{FDD3580B-474F-4E31-AB28-CC44665C0ACC}" presName="textRect" presStyleLbl="revTx" presStyleIdx="2" presStyleCnt="6" custScaleX="120098" custLinFactNeighborX="-2810" custLinFactNeighborY="2665">
        <dgm:presLayoutVars>
          <dgm:chMax val="1"/>
          <dgm:chPref val="1"/>
        </dgm:presLayoutVars>
      </dgm:prSet>
      <dgm:spPr/>
    </dgm:pt>
    <dgm:pt modelId="{769C8364-EC6C-4774-A553-76E7589B874A}" type="pres">
      <dgm:prSet presAssocID="{E866A9EB-8337-4B79-B7E8-927B24618723}" presName="sibTrans" presStyleLbl="sibTrans2D1" presStyleIdx="0" presStyleCnt="0"/>
      <dgm:spPr/>
    </dgm:pt>
    <dgm:pt modelId="{CB40C0E1-C924-4702-9D5D-13B61BA90D20}" type="pres">
      <dgm:prSet presAssocID="{ADA039AD-9018-41E0-9982-8A115146C487}" presName="compNode" presStyleCnt="0"/>
      <dgm:spPr/>
    </dgm:pt>
    <dgm:pt modelId="{254171F3-58C5-4A83-8714-B0A63435B697}" type="pres">
      <dgm:prSet presAssocID="{ADA039AD-9018-41E0-9982-8A115146C487}" presName="iconBgRect" presStyleLbl="bgShp" presStyleIdx="3" presStyleCnt="6"/>
      <dgm:spPr/>
    </dgm:pt>
    <dgm:pt modelId="{A516F983-D512-4336-A3E2-8A4BD62E6DA2}" type="pres">
      <dgm:prSet presAssocID="{ADA039AD-9018-41E0-9982-8A115146C487}" presName="iconRect" presStyleLbl="node1" presStyleIdx="3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Tick1 met effen opvulling"/>
        </a:ext>
      </dgm:extLst>
    </dgm:pt>
    <dgm:pt modelId="{82A923AE-88CD-42FE-9D1A-418913DA429A}" type="pres">
      <dgm:prSet presAssocID="{ADA039AD-9018-41E0-9982-8A115146C487}" presName="spaceRect" presStyleCnt="0"/>
      <dgm:spPr/>
    </dgm:pt>
    <dgm:pt modelId="{0218EF01-6B16-4DDC-8F5B-FC23804B36FE}" type="pres">
      <dgm:prSet presAssocID="{ADA039AD-9018-41E0-9982-8A115146C487}" presName="textRect" presStyleLbl="revTx" presStyleIdx="3" presStyleCnt="6">
        <dgm:presLayoutVars>
          <dgm:chMax val="1"/>
          <dgm:chPref val="1"/>
        </dgm:presLayoutVars>
      </dgm:prSet>
      <dgm:spPr/>
    </dgm:pt>
    <dgm:pt modelId="{D9A45FAF-7A55-459F-B62B-AC1024D95B11}" type="pres">
      <dgm:prSet presAssocID="{53F04BFA-5D9C-4C4A-B349-8BEC2BF302A7}" presName="sibTrans" presStyleLbl="sibTrans2D1" presStyleIdx="0" presStyleCnt="0"/>
      <dgm:spPr/>
    </dgm:pt>
    <dgm:pt modelId="{B2162DEF-F49A-4FB8-A499-9DB9199A2359}" type="pres">
      <dgm:prSet presAssocID="{494D4CA9-CAAB-4C6B-81AC-56B3764D2419}" presName="compNode" presStyleCnt="0"/>
      <dgm:spPr/>
    </dgm:pt>
    <dgm:pt modelId="{86A1E340-55D8-4F98-BCA1-D6D02A56D599}" type="pres">
      <dgm:prSet presAssocID="{494D4CA9-CAAB-4C6B-81AC-56B3764D2419}" presName="iconBgRect" presStyleLbl="bgShp" presStyleIdx="4" presStyleCnt="6"/>
      <dgm:spPr/>
    </dgm:pt>
    <dgm:pt modelId="{3BEAB13C-B806-46B4-BA0B-76FEEB20D181}" type="pres">
      <dgm:prSet presAssocID="{494D4CA9-CAAB-4C6B-81AC-56B3764D2419}" presName="iconRect" presStyleLbl="node1" presStyleIdx="4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Tick1 met effen opvulling"/>
        </a:ext>
      </dgm:extLst>
    </dgm:pt>
    <dgm:pt modelId="{E129E9B1-82B0-43B4-BC4C-CF2A86F86BC1}" type="pres">
      <dgm:prSet presAssocID="{494D4CA9-CAAB-4C6B-81AC-56B3764D2419}" presName="spaceRect" presStyleCnt="0"/>
      <dgm:spPr/>
    </dgm:pt>
    <dgm:pt modelId="{5442C20F-ECA9-4A31-9D37-D5C16216083D}" type="pres">
      <dgm:prSet presAssocID="{494D4CA9-CAAB-4C6B-81AC-56B3764D2419}" presName="textRect" presStyleLbl="revTx" presStyleIdx="4" presStyleCnt="6">
        <dgm:presLayoutVars>
          <dgm:chMax val="1"/>
          <dgm:chPref val="1"/>
        </dgm:presLayoutVars>
      </dgm:prSet>
      <dgm:spPr/>
    </dgm:pt>
    <dgm:pt modelId="{286DF1CB-6D2C-4D24-A073-88228F2B8582}" type="pres">
      <dgm:prSet presAssocID="{14594D23-7E79-41F3-86A2-93C6EAC743E8}" presName="sibTrans" presStyleLbl="sibTrans2D1" presStyleIdx="0" presStyleCnt="0"/>
      <dgm:spPr/>
    </dgm:pt>
    <dgm:pt modelId="{60FB3B4B-DF1A-4413-9919-DC47C57B8CC1}" type="pres">
      <dgm:prSet presAssocID="{6CB95DBF-325B-4EA6-9DE7-87B57432130C}" presName="compNode" presStyleCnt="0"/>
      <dgm:spPr/>
    </dgm:pt>
    <dgm:pt modelId="{D2868077-7C08-4264-A3F3-DBF7FBC4BFD4}" type="pres">
      <dgm:prSet presAssocID="{6CB95DBF-325B-4EA6-9DE7-87B57432130C}" presName="iconBgRect" presStyleLbl="bgShp" presStyleIdx="5" presStyleCnt="6" custLinFactNeighborX="-14899" custLinFactNeighborY="1655"/>
      <dgm:spPr/>
    </dgm:pt>
    <dgm:pt modelId="{F6EB188C-F9FC-445C-94C7-D25C9B6C2C74}" type="pres">
      <dgm:prSet presAssocID="{6CB95DBF-325B-4EA6-9DE7-87B57432130C}" presName="iconRect" presStyleLbl="node1" presStyleIdx="5" presStyleCnt="6" custLinFactNeighborX="-29969" custLinFactNeighborY="-5708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Tick1 met effen opvulling"/>
        </a:ext>
      </dgm:extLst>
    </dgm:pt>
    <dgm:pt modelId="{A1968507-38A5-4BA7-AA39-81CAD3795B21}" type="pres">
      <dgm:prSet presAssocID="{6CB95DBF-325B-4EA6-9DE7-87B57432130C}" presName="spaceRect" presStyleCnt="0"/>
      <dgm:spPr/>
    </dgm:pt>
    <dgm:pt modelId="{8B392BD9-27C8-4A5E-8813-FEE1C7AE4F27}" type="pres">
      <dgm:prSet presAssocID="{6CB95DBF-325B-4EA6-9DE7-87B57432130C}" presName="textRect" presStyleLbl="revTx" presStyleIdx="5" presStyleCnt="6" custLinFactNeighborX="-1755" custLinFactNeighborY="-6735">
        <dgm:presLayoutVars>
          <dgm:chMax val="1"/>
          <dgm:chPref val="1"/>
        </dgm:presLayoutVars>
      </dgm:prSet>
      <dgm:spPr/>
    </dgm:pt>
  </dgm:ptLst>
  <dgm:cxnLst>
    <dgm:cxn modelId="{E98EAA25-A4B5-49DA-8D4E-04A1B04AEE92}" type="presOf" srcId="{FDD3580B-474F-4E31-AB28-CC44665C0ACC}" destId="{51931F7D-0C2A-4A69-9126-9BC78F5C0907}" srcOrd="0" destOrd="0" presId="urn:microsoft.com/office/officeart/2018/2/layout/IconCircleList"/>
    <dgm:cxn modelId="{D256163C-8FDF-4789-AF22-20EAB4B4E3E7}" srcId="{7035FCCB-578F-4900-9833-DF3B4DC72782}" destId="{3C61965E-A193-4F05-8A1D-78732381F89C}" srcOrd="1" destOrd="0" parTransId="{735D6EE2-A93D-49F1-82EA-C91D0FB0EEF1}" sibTransId="{04997BFA-E9F3-4554-938E-FAEDCDA260AB}"/>
    <dgm:cxn modelId="{F5F7125B-58FE-4421-A238-33B5F9B88E03}" type="presOf" srcId="{14594D23-7E79-41F3-86A2-93C6EAC743E8}" destId="{286DF1CB-6D2C-4D24-A073-88228F2B8582}" srcOrd="0" destOrd="0" presId="urn:microsoft.com/office/officeart/2018/2/layout/IconCircleList"/>
    <dgm:cxn modelId="{C397BC5B-C7B9-4A15-992B-BA95B52E1E95}" type="presOf" srcId="{B06A96CD-DA99-4D7C-876F-AF31631A8A37}" destId="{8FBC3BE8-6466-4FD1-9108-0024F6983C56}" srcOrd="0" destOrd="0" presId="urn:microsoft.com/office/officeart/2018/2/layout/IconCircleList"/>
    <dgm:cxn modelId="{74520B5E-3CDD-4CD0-A5A3-5FEC29B848B4}" type="presOf" srcId="{04997BFA-E9F3-4554-938E-FAEDCDA260AB}" destId="{48984EC5-EE18-4D24-87A7-3E22D8309327}" srcOrd="0" destOrd="0" presId="urn:microsoft.com/office/officeart/2018/2/layout/IconCircleList"/>
    <dgm:cxn modelId="{1CB30162-CB39-424C-920A-44BECFD0ADF9}" srcId="{7035FCCB-578F-4900-9833-DF3B4DC72782}" destId="{FDD3580B-474F-4E31-AB28-CC44665C0ACC}" srcOrd="2" destOrd="0" parTransId="{1B1568AC-04D1-4AFE-B258-4BBD307D294E}" sibTransId="{E866A9EB-8337-4B79-B7E8-927B24618723}"/>
    <dgm:cxn modelId="{FE7FAB63-1A75-48CA-8D44-9E16CCFB636D}" type="presOf" srcId="{3C61965E-A193-4F05-8A1D-78732381F89C}" destId="{1DA40CDE-41FF-41F6-9271-573F92FDE493}" srcOrd="0" destOrd="0" presId="urn:microsoft.com/office/officeart/2018/2/layout/IconCircleList"/>
    <dgm:cxn modelId="{5C649071-7E10-44A0-8EFA-1735E1F646C2}" type="presOf" srcId="{E866A9EB-8337-4B79-B7E8-927B24618723}" destId="{769C8364-EC6C-4774-A553-76E7589B874A}" srcOrd="0" destOrd="0" presId="urn:microsoft.com/office/officeart/2018/2/layout/IconCircleList"/>
    <dgm:cxn modelId="{037FD59E-ADB4-4DB5-8E69-E1A77ABD34D5}" type="presOf" srcId="{494D4CA9-CAAB-4C6B-81AC-56B3764D2419}" destId="{5442C20F-ECA9-4A31-9D37-D5C16216083D}" srcOrd="0" destOrd="0" presId="urn:microsoft.com/office/officeart/2018/2/layout/IconCircleList"/>
    <dgm:cxn modelId="{322163A6-6477-424F-AFC2-E80C03996F6E}" srcId="{7035FCCB-578F-4900-9833-DF3B4DC72782}" destId="{ADA039AD-9018-41E0-9982-8A115146C487}" srcOrd="3" destOrd="0" parTransId="{DAFEE99B-B87A-4A51-AA26-8F38130256AB}" sibTransId="{53F04BFA-5D9C-4C4A-B349-8BEC2BF302A7}"/>
    <dgm:cxn modelId="{D221D2A6-FD42-466D-B8EE-B87F1CAE2DB3}" type="presOf" srcId="{53F04BFA-5D9C-4C4A-B349-8BEC2BF302A7}" destId="{D9A45FAF-7A55-459F-B62B-AC1024D95B11}" srcOrd="0" destOrd="0" presId="urn:microsoft.com/office/officeart/2018/2/layout/IconCircleList"/>
    <dgm:cxn modelId="{724EFDAD-03EA-4991-993B-16DE05705DA8}" type="presOf" srcId="{6CB95DBF-325B-4EA6-9DE7-87B57432130C}" destId="{8B392BD9-27C8-4A5E-8813-FEE1C7AE4F27}" srcOrd="0" destOrd="0" presId="urn:microsoft.com/office/officeart/2018/2/layout/IconCircleList"/>
    <dgm:cxn modelId="{5FDD63B3-0935-43A2-9CDA-BD4C948F96E6}" type="presOf" srcId="{7035FCCB-578F-4900-9833-DF3B4DC72782}" destId="{3B08C223-88D0-4AEA-9A32-A92367EF2210}" srcOrd="0" destOrd="0" presId="urn:microsoft.com/office/officeart/2018/2/layout/IconCircleList"/>
    <dgm:cxn modelId="{7F35A0C8-E268-42B1-A898-03940C321241}" srcId="{7035FCCB-578F-4900-9833-DF3B4DC72782}" destId="{494D4CA9-CAAB-4C6B-81AC-56B3764D2419}" srcOrd="4" destOrd="0" parTransId="{49A519FC-9F5F-43A3-A091-A8EB1E8E23B0}" sibTransId="{14594D23-7E79-41F3-86A2-93C6EAC743E8}"/>
    <dgm:cxn modelId="{AA8196CC-A918-426F-8636-1E124539A02F}" srcId="{7035FCCB-578F-4900-9833-DF3B4DC72782}" destId="{B06A96CD-DA99-4D7C-876F-AF31631A8A37}" srcOrd="0" destOrd="0" parTransId="{D18071CF-20D0-4092-9834-481E6D261C19}" sibTransId="{DEEAC813-D72A-408A-9C91-209DF72A0227}"/>
    <dgm:cxn modelId="{B6F2EDD7-E297-43A4-883A-92125D78A90C}" srcId="{7035FCCB-578F-4900-9833-DF3B4DC72782}" destId="{6CB95DBF-325B-4EA6-9DE7-87B57432130C}" srcOrd="5" destOrd="0" parTransId="{D8EB86E4-7FFA-4A74-A6FF-594720FCB640}" sibTransId="{CB5536A4-62DE-41CE-AC97-EF1CC04CF7EE}"/>
    <dgm:cxn modelId="{4B0108D8-92DE-42DD-8725-206D5BBEF7E7}" type="presOf" srcId="{DEEAC813-D72A-408A-9C91-209DF72A0227}" destId="{FE33E898-51C1-47E9-9656-9C2A87693E26}" srcOrd="0" destOrd="0" presId="urn:microsoft.com/office/officeart/2018/2/layout/IconCircleList"/>
    <dgm:cxn modelId="{2368ABE4-5E32-499D-9FA7-1EC3CEDC43CA}" type="presOf" srcId="{ADA039AD-9018-41E0-9982-8A115146C487}" destId="{0218EF01-6B16-4DDC-8F5B-FC23804B36FE}" srcOrd="0" destOrd="0" presId="urn:microsoft.com/office/officeart/2018/2/layout/IconCircleList"/>
    <dgm:cxn modelId="{5016C0A5-554A-4215-876C-BC9D8C144450}" type="presParOf" srcId="{3B08C223-88D0-4AEA-9A32-A92367EF2210}" destId="{E0D08DE4-E84A-4251-B531-1273CD1A2EC4}" srcOrd="0" destOrd="0" presId="urn:microsoft.com/office/officeart/2018/2/layout/IconCircleList"/>
    <dgm:cxn modelId="{AF4CE08B-F1BA-41B7-97DB-243BC4692555}" type="presParOf" srcId="{E0D08DE4-E84A-4251-B531-1273CD1A2EC4}" destId="{EC89ADCB-8E9B-4069-B92E-F93C20E24021}" srcOrd="0" destOrd="0" presId="urn:microsoft.com/office/officeart/2018/2/layout/IconCircleList"/>
    <dgm:cxn modelId="{D229CB53-5453-420B-A97C-ABC05486F7DE}" type="presParOf" srcId="{EC89ADCB-8E9B-4069-B92E-F93C20E24021}" destId="{AC587692-1586-4E8D-915A-CF5681E80E49}" srcOrd="0" destOrd="0" presId="urn:microsoft.com/office/officeart/2018/2/layout/IconCircleList"/>
    <dgm:cxn modelId="{B41D8B41-5AF1-474C-8A0C-AABFB87D800F}" type="presParOf" srcId="{EC89ADCB-8E9B-4069-B92E-F93C20E24021}" destId="{C9E9DF59-958C-4B4A-B92D-D00F1192267B}" srcOrd="1" destOrd="0" presId="urn:microsoft.com/office/officeart/2018/2/layout/IconCircleList"/>
    <dgm:cxn modelId="{676E6313-CC64-4A73-9533-C9B51148020E}" type="presParOf" srcId="{EC89ADCB-8E9B-4069-B92E-F93C20E24021}" destId="{44260235-1B29-49E5-BEF7-DD61A0BAC0F1}" srcOrd="2" destOrd="0" presId="urn:microsoft.com/office/officeart/2018/2/layout/IconCircleList"/>
    <dgm:cxn modelId="{910B0369-6A9E-4040-B228-05E2DE705CD0}" type="presParOf" srcId="{EC89ADCB-8E9B-4069-B92E-F93C20E24021}" destId="{8FBC3BE8-6466-4FD1-9108-0024F6983C56}" srcOrd="3" destOrd="0" presId="urn:microsoft.com/office/officeart/2018/2/layout/IconCircleList"/>
    <dgm:cxn modelId="{C7109AA6-9851-4326-9592-666BB580A8EE}" type="presParOf" srcId="{E0D08DE4-E84A-4251-B531-1273CD1A2EC4}" destId="{FE33E898-51C1-47E9-9656-9C2A87693E26}" srcOrd="1" destOrd="0" presId="urn:microsoft.com/office/officeart/2018/2/layout/IconCircleList"/>
    <dgm:cxn modelId="{219C322C-88D1-42D3-B736-E393B827D7A1}" type="presParOf" srcId="{E0D08DE4-E84A-4251-B531-1273CD1A2EC4}" destId="{146340AA-9129-4017-8F0E-2394596AFB89}" srcOrd="2" destOrd="0" presId="urn:microsoft.com/office/officeart/2018/2/layout/IconCircleList"/>
    <dgm:cxn modelId="{6E5D8154-7A97-4CC1-A67D-CC1A31FE471F}" type="presParOf" srcId="{146340AA-9129-4017-8F0E-2394596AFB89}" destId="{0D04E4A3-3440-4BB2-B14E-DD220C4A8961}" srcOrd="0" destOrd="0" presId="urn:microsoft.com/office/officeart/2018/2/layout/IconCircleList"/>
    <dgm:cxn modelId="{2F8F6AF4-808D-4DE0-A9D0-1D4DB396BABF}" type="presParOf" srcId="{146340AA-9129-4017-8F0E-2394596AFB89}" destId="{F9A4181A-AF6C-4BB1-88B0-7462146AC270}" srcOrd="1" destOrd="0" presId="urn:microsoft.com/office/officeart/2018/2/layout/IconCircleList"/>
    <dgm:cxn modelId="{E200BDF2-F697-4AC4-8A05-BF8EBB534767}" type="presParOf" srcId="{146340AA-9129-4017-8F0E-2394596AFB89}" destId="{4F7F3598-6747-4C84-B924-57E3DAF2D4DA}" srcOrd="2" destOrd="0" presId="urn:microsoft.com/office/officeart/2018/2/layout/IconCircleList"/>
    <dgm:cxn modelId="{264F6CD8-6E33-4640-88B0-F9C69C91158D}" type="presParOf" srcId="{146340AA-9129-4017-8F0E-2394596AFB89}" destId="{1DA40CDE-41FF-41F6-9271-573F92FDE493}" srcOrd="3" destOrd="0" presId="urn:microsoft.com/office/officeart/2018/2/layout/IconCircleList"/>
    <dgm:cxn modelId="{70F8EBF3-6A71-4980-8268-B6138D36C201}" type="presParOf" srcId="{E0D08DE4-E84A-4251-B531-1273CD1A2EC4}" destId="{48984EC5-EE18-4D24-87A7-3E22D8309327}" srcOrd="3" destOrd="0" presId="urn:microsoft.com/office/officeart/2018/2/layout/IconCircleList"/>
    <dgm:cxn modelId="{2C9DE2F5-8115-4D1A-8CB2-1BA635FB345C}" type="presParOf" srcId="{E0D08DE4-E84A-4251-B531-1273CD1A2EC4}" destId="{CF4B5CE3-6E7A-489D-9193-69407FBE3842}" srcOrd="4" destOrd="0" presId="urn:microsoft.com/office/officeart/2018/2/layout/IconCircleList"/>
    <dgm:cxn modelId="{7C1C6C13-0594-482B-B13C-994D47A1490C}" type="presParOf" srcId="{CF4B5CE3-6E7A-489D-9193-69407FBE3842}" destId="{C01CFA2D-6746-4877-8585-311E3A4605E6}" srcOrd="0" destOrd="0" presId="urn:microsoft.com/office/officeart/2018/2/layout/IconCircleList"/>
    <dgm:cxn modelId="{40E595A9-2064-4D2F-A81F-C1C4E8779BB5}" type="presParOf" srcId="{CF4B5CE3-6E7A-489D-9193-69407FBE3842}" destId="{2E949686-6E46-4679-905B-A93AB1AE286E}" srcOrd="1" destOrd="0" presId="urn:microsoft.com/office/officeart/2018/2/layout/IconCircleList"/>
    <dgm:cxn modelId="{E6D07DF3-D4D1-4485-9B50-10DC9B3A70D9}" type="presParOf" srcId="{CF4B5CE3-6E7A-489D-9193-69407FBE3842}" destId="{66E40AB6-B264-4EEE-B997-2990B9EB9260}" srcOrd="2" destOrd="0" presId="urn:microsoft.com/office/officeart/2018/2/layout/IconCircleList"/>
    <dgm:cxn modelId="{9407E82A-18B8-4A2E-89FB-F0DAC07EABBE}" type="presParOf" srcId="{CF4B5CE3-6E7A-489D-9193-69407FBE3842}" destId="{51931F7D-0C2A-4A69-9126-9BC78F5C0907}" srcOrd="3" destOrd="0" presId="urn:microsoft.com/office/officeart/2018/2/layout/IconCircleList"/>
    <dgm:cxn modelId="{CC38742E-F6D4-4676-AACF-2061BC847768}" type="presParOf" srcId="{E0D08DE4-E84A-4251-B531-1273CD1A2EC4}" destId="{769C8364-EC6C-4774-A553-76E7589B874A}" srcOrd="5" destOrd="0" presId="urn:microsoft.com/office/officeart/2018/2/layout/IconCircleList"/>
    <dgm:cxn modelId="{29D757E8-77EC-4AC5-AD5F-C7D5A6915C5D}" type="presParOf" srcId="{E0D08DE4-E84A-4251-B531-1273CD1A2EC4}" destId="{CB40C0E1-C924-4702-9D5D-13B61BA90D20}" srcOrd="6" destOrd="0" presId="urn:microsoft.com/office/officeart/2018/2/layout/IconCircleList"/>
    <dgm:cxn modelId="{B1C2C4BF-DA60-4EE5-9BA9-645F95F69821}" type="presParOf" srcId="{CB40C0E1-C924-4702-9D5D-13B61BA90D20}" destId="{254171F3-58C5-4A83-8714-B0A63435B697}" srcOrd="0" destOrd="0" presId="urn:microsoft.com/office/officeart/2018/2/layout/IconCircleList"/>
    <dgm:cxn modelId="{AD642F42-2549-4AEC-B830-A055511DD119}" type="presParOf" srcId="{CB40C0E1-C924-4702-9D5D-13B61BA90D20}" destId="{A516F983-D512-4336-A3E2-8A4BD62E6DA2}" srcOrd="1" destOrd="0" presId="urn:microsoft.com/office/officeart/2018/2/layout/IconCircleList"/>
    <dgm:cxn modelId="{1BC45E88-CCE4-4B06-BA7C-161F316F2F7F}" type="presParOf" srcId="{CB40C0E1-C924-4702-9D5D-13B61BA90D20}" destId="{82A923AE-88CD-42FE-9D1A-418913DA429A}" srcOrd="2" destOrd="0" presId="urn:microsoft.com/office/officeart/2018/2/layout/IconCircleList"/>
    <dgm:cxn modelId="{8F219931-768F-435E-B766-21D9856DB5BE}" type="presParOf" srcId="{CB40C0E1-C924-4702-9D5D-13B61BA90D20}" destId="{0218EF01-6B16-4DDC-8F5B-FC23804B36FE}" srcOrd="3" destOrd="0" presId="urn:microsoft.com/office/officeart/2018/2/layout/IconCircleList"/>
    <dgm:cxn modelId="{513A0A57-3FF4-44BC-8716-DB2915F4ECD5}" type="presParOf" srcId="{E0D08DE4-E84A-4251-B531-1273CD1A2EC4}" destId="{D9A45FAF-7A55-459F-B62B-AC1024D95B11}" srcOrd="7" destOrd="0" presId="urn:microsoft.com/office/officeart/2018/2/layout/IconCircleList"/>
    <dgm:cxn modelId="{CFBEAE66-44DD-43F8-8288-3F0028BE75E5}" type="presParOf" srcId="{E0D08DE4-E84A-4251-B531-1273CD1A2EC4}" destId="{B2162DEF-F49A-4FB8-A499-9DB9199A2359}" srcOrd="8" destOrd="0" presId="urn:microsoft.com/office/officeart/2018/2/layout/IconCircleList"/>
    <dgm:cxn modelId="{F1F3C797-DF5F-4B93-99A1-C4E8554BA2C5}" type="presParOf" srcId="{B2162DEF-F49A-4FB8-A499-9DB9199A2359}" destId="{86A1E340-55D8-4F98-BCA1-D6D02A56D599}" srcOrd="0" destOrd="0" presId="urn:microsoft.com/office/officeart/2018/2/layout/IconCircleList"/>
    <dgm:cxn modelId="{953BFA2A-EEEE-4481-97DB-B81E2E8B4ABF}" type="presParOf" srcId="{B2162DEF-F49A-4FB8-A499-9DB9199A2359}" destId="{3BEAB13C-B806-46B4-BA0B-76FEEB20D181}" srcOrd="1" destOrd="0" presId="urn:microsoft.com/office/officeart/2018/2/layout/IconCircleList"/>
    <dgm:cxn modelId="{BA7036E7-A1A0-40E7-AE85-87324FF03AFE}" type="presParOf" srcId="{B2162DEF-F49A-4FB8-A499-9DB9199A2359}" destId="{E129E9B1-82B0-43B4-BC4C-CF2A86F86BC1}" srcOrd="2" destOrd="0" presId="urn:microsoft.com/office/officeart/2018/2/layout/IconCircleList"/>
    <dgm:cxn modelId="{BAB75CC1-68AA-44C9-AB5D-22BA3A81EEF7}" type="presParOf" srcId="{B2162DEF-F49A-4FB8-A499-9DB9199A2359}" destId="{5442C20F-ECA9-4A31-9D37-D5C16216083D}" srcOrd="3" destOrd="0" presId="urn:microsoft.com/office/officeart/2018/2/layout/IconCircleList"/>
    <dgm:cxn modelId="{789F20B1-6F9D-447F-8303-8B437BDBC116}" type="presParOf" srcId="{E0D08DE4-E84A-4251-B531-1273CD1A2EC4}" destId="{286DF1CB-6D2C-4D24-A073-88228F2B8582}" srcOrd="9" destOrd="0" presId="urn:microsoft.com/office/officeart/2018/2/layout/IconCircleList"/>
    <dgm:cxn modelId="{9843C0B6-39E7-40A3-B754-A802A047B705}" type="presParOf" srcId="{E0D08DE4-E84A-4251-B531-1273CD1A2EC4}" destId="{60FB3B4B-DF1A-4413-9919-DC47C57B8CC1}" srcOrd="10" destOrd="0" presId="urn:microsoft.com/office/officeart/2018/2/layout/IconCircleList"/>
    <dgm:cxn modelId="{D750FA9E-A47B-41D1-B483-01EED3366865}" type="presParOf" srcId="{60FB3B4B-DF1A-4413-9919-DC47C57B8CC1}" destId="{D2868077-7C08-4264-A3F3-DBF7FBC4BFD4}" srcOrd="0" destOrd="0" presId="urn:microsoft.com/office/officeart/2018/2/layout/IconCircleList"/>
    <dgm:cxn modelId="{06C70CD0-211A-4B62-B40D-63AEF4E785F5}" type="presParOf" srcId="{60FB3B4B-DF1A-4413-9919-DC47C57B8CC1}" destId="{F6EB188C-F9FC-445C-94C7-D25C9B6C2C74}" srcOrd="1" destOrd="0" presId="urn:microsoft.com/office/officeart/2018/2/layout/IconCircleList"/>
    <dgm:cxn modelId="{B5F3D581-5199-4A59-B61B-07BB963279D8}" type="presParOf" srcId="{60FB3B4B-DF1A-4413-9919-DC47C57B8CC1}" destId="{A1968507-38A5-4BA7-AA39-81CAD3795B21}" srcOrd="2" destOrd="0" presId="urn:microsoft.com/office/officeart/2018/2/layout/IconCircleList"/>
    <dgm:cxn modelId="{D27FF904-E676-486B-86A2-C42F946CB1F8}" type="presParOf" srcId="{60FB3B4B-DF1A-4413-9919-DC47C57B8CC1}" destId="{8B392BD9-27C8-4A5E-8813-FEE1C7AE4F2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52C9B9-D20D-4D9E-82A4-B6811867FC1E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DF115F1-2276-4C33-8485-C26D7CCEE96E}">
      <dgm:prSet/>
      <dgm:spPr/>
      <dgm:t>
        <a:bodyPr/>
        <a:lstStyle/>
        <a:p>
          <a:r>
            <a:rPr lang="nl-NL" dirty="0"/>
            <a:t>Gemeenten moeten zorgen voor voldoende woningbouwlocaties in omgevingsplan. </a:t>
          </a:r>
        </a:p>
        <a:p>
          <a:r>
            <a:rPr lang="nl-NL" dirty="0"/>
            <a:t>Op die locaties mogen marktpartijen en corporaties woningen bouwen.  </a:t>
          </a:r>
          <a:endParaRPr lang="en-US" dirty="0"/>
        </a:p>
      </dgm:t>
    </dgm:pt>
    <dgm:pt modelId="{BBE3E2F4-DE19-43F8-A2CE-86BDF5BCBB7B}" type="parTrans" cxnId="{6513CA8F-2F33-41C1-81CE-1E2B3EBDB312}">
      <dgm:prSet/>
      <dgm:spPr/>
      <dgm:t>
        <a:bodyPr/>
        <a:lstStyle/>
        <a:p>
          <a:endParaRPr lang="en-US"/>
        </a:p>
      </dgm:t>
    </dgm:pt>
    <dgm:pt modelId="{3D1BCD14-3BFA-4267-A9F5-966F2D7E10C7}" type="sibTrans" cxnId="{6513CA8F-2F33-41C1-81CE-1E2B3EBDB312}">
      <dgm:prSet/>
      <dgm:spPr/>
      <dgm:t>
        <a:bodyPr/>
        <a:lstStyle/>
        <a:p>
          <a:endParaRPr lang="en-US"/>
        </a:p>
      </dgm:t>
    </dgm:pt>
    <dgm:pt modelId="{4ABE9D13-0545-4233-A1E5-703BCC723577}">
      <dgm:prSet/>
      <dgm:spPr/>
      <dgm:t>
        <a:bodyPr/>
        <a:lstStyle/>
        <a:p>
          <a:r>
            <a:rPr lang="nl-NL" dirty="0"/>
            <a:t>Provincies krijgen wettelijke opdracht te sturen op genoeg locaties in omgevingsplannen gemeenten. </a:t>
          </a:r>
          <a:endParaRPr lang="en-US" dirty="0"/>
        </a:p>
      </dgm:t>
    </dgm:pt>
    <dgm:pt modelId="{36F37F5E-BEB1-4CCD-B4BC-1C2AE4F1F671}" type="parTrans" cxnId="{7FEE1820-9E23-475C-9051-39EDD65DADD2}">
      <dgm:prSet/>
      <dgm:spPr/>
      <dgm:t>
        <a:bodyPr/>
        <a:lstStyle/>
        <a:p>
          <a:endParaRPr lang="en-US"/>
        </a:p>
      </dgm:t>
    </dgm:pt>
    <dgm:pt modelId="{B8DBADCC-5E31-4A6D-BA09-1AED11548514}" type="sibTrans" cxnId="{7FEE1820-9E23-475C-9051-39EDD65DADD2}">
      <dgm:prSet/>
      <dgm:spPr/>
      <dgm:t>
        <a:bodyPr/>
        <a:lstStyle/>
        <a:p>
          <a:endParaRPr lang="en-US"/>
        </a:p>
      </dgm:t>
    </dgm:pt>
    <dgm:pt modelId="{5A89E58C-9AB0-491D-8CD2-62582E13EBC1}">
      <dgm:prSet/>
      <dgm:spPr/>
      <dgm:t>
        <a:bodyPr/>
        <a:lstStyle/>
        <a:p>
          <a:r>
            <a:rPr lang="nl-NL" dirty="0"/>
            <a:t>Provincie/Rijk hebben bevoegdheid instructie te geven = wettelijke opdracht. </a:t>
          </a:r>
          <a:endParaRPr lang="en-US" dirty="0"/>
        </a:p>
      </dgm:t>
    </dgm:pt>
    <dgm:pt modelId="{6A8F7577-486B-47E8-9EA5-949720FD151F}" type="parTrans" cxnId="{49DA3D2C-BB81-4939-AA09-83261C5197E8}">
      <dgm:prSet/>
      <dgm:spPr/>
      <dgm:t>
        <a:bodyPr/>
        <a:lstStyle/>
        <a:p>
          <a:endParaRPr lang="en-US"/>
        </a:p>
      </dgm:t>
    </dgm:pt>
    <dgm:pt modelId="{840C6DCB-7919-4D0D-A5D8-CF5E4A1011E4}" type="sibTrans" cxnId="{49DA3D2C-BB81-4939-AA09-83261C5197E8}">
      <dgm:prSet/>
      <dgm:spPr/>
      <dgm:t>
        <a:bodyPr/>
        <a:lstStyle/>
        <a:p>
          <a:endParaRPr lang="en-US"/>
        </a:p>
      </dgm:t>
    </dgm:pt>
    <dgm:pt modelId="{EA454A93-E7E2-47FC-8C5B-63AD75C11774}">
      <dgm:prSet/>
      <dgm:spPr/>
      <dgm:t>
        <a:bodyPr/>
        <a:lstStyle/>
        <a:p>
          <a:r>
            <a:rPr lang="nl-NL" dirty="0"/>
            <a:t>Bijvoorbeeld wettelijke opdracht aan gemeente om bouwlocatie op te nemen in omgevingsplan. </a:t>
          </a:r>
        </a:p>
        <a:p>
          <a:r>
            <a:rPr lang="nl-NL" dirty="0"/>
            <a:t>Rijk kan daarnaast ook de provincie instrueren een opdracht te geven aan gemeente </a:t>
          </a:r>
          <a:endParaRPr lang="en-US" dirty="0"/>
        </a:p>
      </dgm:t>
    </dgm:pt>
    <dgm:pt modelId="{5C2FC550-6964-4833-85B6-948E26F1EBDD}" type="parTrans" cxnId="{7E62964A-A5C8-41B2-B11F-94B8FE9B7A65}">
      <dgm:prSet/>
      <dgm:spPr/>
      <dgm:t>
        <a:bodyPr/>
        <a:lstStyle/>
        <a:p>
          <a:endParaRPr lang="en-US"/>
        </a:p>
      </dgm:t>
    </dgm:pt>
    <dgm:pt modelId="{8CD658E6-008C-4D8D-A68A-70C086840A8B}" type="sibTrans" cxnId="{7E62964A-A5C8-41B2-B11F-94B8FE9B7A65}">
      <dgm:prSet/>
      <dgm:spPr/>
      <dgm:t>
        <a:bodyPr/>
        <a:lstStyle/>
        <a:p>
          <a:endParaRPr lang="en-US"/>
        </a:p>
      </dgm:t>
    </dgm:pt>
    <dgm:pt modelId="{BDE0F541-6F91-47DC-8FDF-1EF27F216FF8}">
      <dgm:prSet/>
      <dgm:spPr/>
      <dgm:t>
        <a:bodyPr/>
        <a:lstStyle/>
        <a:p>
          <a:r>
            <a:rPr lang="nl-NL" dirty="0"/>
            <a:t>Zo hakken Rijk en provincie een knoop door over een discussielocatie</a:t>
          </a:r>
          <a:endParaRPr lang="en-US" dirty="0"/>
        </a:p>
      </dgm:t>
    </dgm:pt>
    <dgm:pt modelId="{49F38FE2-C3B4-4A29-AFCD-11DA4CFDDD24}" type="parTrans" cxnId="{087A88AE-6705-4480-8456-0E361B23EC28}">
      <dgm:prSet/>
      <dgm:spPr/>
      <dgm:t>
        <a:bodyPr/>
        <a:lstStyle/>
        <a:p>
          <a:endParaRPr lang="en-US"/>
        </a:p>
      </dgm:t>
    </dgm:pt>
    <dgm:pt modelId="{F4D6D061-4A4A-427A-B8C9-E4800A22AC73}" type="sibTrans" cxnId="{087A88AE-6705-4480-8456-0E361B23EC28}">
      <dgm:prSet/>
      <dgm:spPr/>
      <dgm:t>
        <a:bodyPr/>
        <a:lstStyle/>
        <a:p>
          <a:endParaRPr lang="en-US"/>
        </a:p>
      </dgm:t>
    </dgm:pt>
    <dgm:pt modelId="{58478068-76CB-4CC8-B2E9-89432BEA319C}">
      <dgm:prSet/>
      <dgm:spPr/>
      <dgm:t>
        <a:bodyPr/>
        <a:lstStyle/>
        <a:p>
          <a:r>
            <a:rPr lang="nl-NL" dirty="0"/>
            <a:t>Bij niet-opvolgen instructie: provincie/Rijk kunnen als ultiem middel in de plaats treden door zelf het omgevingsplan te wijzigen</a:t>
          </a:r>
          <a:endParaRPr lang="en-US" dirty="0"/>
        </a:p>
      </dgm:t>
    </dgm:pt>
    <dgm:pt modelId="{8E7F8A73-140B-45AB-87FC-D1CAA24A2ED0}" type="parTrans" cxnId="{4CBCAC47-39D5-49A4-8BE4-CDF981C7DB5F}">
      <dgm:prSet/>
      <dgm:spPr/>
      <dgm:t>
        <a:bodyPr/>
        <a:lstStyle/>
        <a:p>
          <a:endParaRPr lang="en-US"/>
        </a:p>
      </dgm:t>
    </dgm:pt>
    <dgm:pt modelId="{7080878B-C358-4781-80FF-8D8B63D1A8F0}" type="sibTrans" cxnId="{4CBCAC47-39D5-49A4-8BE4-CDF981C7DB5F}">
      <dgm:prSet/>
      <dgm:spPr/>
      <dgm:t>
        <a:bodyPr/>
        <a:lstStyle/>
        <a:p>
          <a:endParaRPr lang="en-US"/>
        </a:p>
      </dgm:t>
    </dgm:pt>
    <dgm:pt modelId="{42E7EBEE-89FF-49C8-A827-AC8275E2A834}" type="pres">
      <dgm:prSet presAssocID="{8352C9B9-D20D-4D9E-82A4-B6811867FC1E}" presName="linear" presStyleCnt="0">
        <dgm:presLayoutVars>
          <dgm:animLvl val="lvl"/>
          <dgm:resizeHandles val="exact"/>
        </dgm:presLayoutVars>
      </dgm:prSet>
      <dgm:spPr/>
    </dgm:pt>
    <dgm:pt modelId="{D64DF4B5-E164-42F1-8CF9-6EFC694AE474}" type="pres">
      <dgm:prSet presAssocID="{3DF115F1-2276-4C33-8485-C26D7CCEE96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327BCB9-7E63-42DC-AA9C-BA9D6E062700}" type="pres">
      <dgm:prSet presAssocID="{3D1BCD14-3BFA-4267-A9F5-966F2D7E10C7}" presName="spacer" presStyleCnt="0"/>
      <dgm:spPr/>
    </dgm:pt>
    <dgm:pt modelId="{17EA3F0C-4518-4E09-BFC2-FF0CF91DE925}" type="pres">
      <dgm:prSet presAssocID="{4ABE9D13-0545-4233-A1E5-703BCC72357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BD39847F-9ED9-476D-9715-CBBA5AD42346}" type="pres">
      <dgm:prSet presAssocID="{B8DBADCC-5E31-4A6D-BA09-1AED11548514}" presName="spacer" presStyleCnt="0"/>
      <dgm:spPr/>
    </dgm:pt>
    <dgm:pt modelId="{8E04C5A7-FAD9-478D-89DA-C0D73F499FAB}" type="pres">
      <dgm:prSet presAssocID="{5A89E58C-9AB0-491D-8CD2-62582E13EBC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E7EAC88-2D0A-4F0D-A1AE-ED82E8720D84}" type="pres">
      <dgm:prSet presAssocID="{840C6DCB-7919-4D0D-A5D8-CF5E4A1011E4}" presName="spacer" presStyleCnt="0"/>
      <dgm:spPr/>
    </dgm:pt>
    <dgm:pt modelId="{82F6DE5B-D7DA-45F3-9266-5438C5142E10}" type="pres">
      <dgm:prSet presAssocID="{EA454A93-E7E2-47FC-8C5B-63AD75C1177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FB5A9AB-2C60-4E21-ADC3-E654EA996E1B}" type="pres">
      <dgm:prSet presAssocID="{8CD658E6-008C-4D8D-A68A-70C086840A8B}" presName="spacer" presStyleCnt="0"/>
      <dgm:spPr/>
    </dgm:pt>
    <dgm:pt modelId="{C0E9D65A-DF71-48FF-9258-66967D1DEA56}" type="pres">
      <dgm:prSet presAssocID="{BDE0F541-6F91-47DC-8FDF-1EF27F216FF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EB34F17-7353-4502-A7E6-0C7874AB6954}" type="pres">
      <dgm:prSet presAssocID="{F4D6D061-4A4A-427A-B8C9-E4800A22AC73}" presName="spacer" presStyleCnt="0"/>
      <dgm:spPr/>
    </dgm:pt>
    <dgm:pt modelId="{CBBAA94D-AC4D-4151-9BE0-269BEB701AAE}" type="pres">
      <dgm:prSet presAssocID="{58478068-76CB-4CC8-B2E9-89432BEA319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9CC4316-8FAE-4FF0-A655-DBDB8C8E9AF6}" type="presOf" srcId="{5A89E58C-9AB0-491D-8CD2-62582E13EBC1}" destId="{8E04C5A7-FAD9-478D-89DA-C0D73F499FAB}" srcOrd="0" destOrd="0" presId="urn:microsoft.com/office/officeart/2005/8/layout/vList2"/>
    <dgm:cxn modelId="{7FEE1820-9E23-475C-9051-39EDD65DADD2}" srcId="{8352C9B9-D20D-4D9E-82A4-B6811867FC1E}" destId="{4ABE9D13-0545-4233-A1E5-703BCC723577}" srcOrd="1" destOrd="0" parTransId="{36F37F5E-BEB1-4CCD-B4BC-1C2AE4F1F671}" sibTransId="{B8DBADCC-5E31-4A6D-BA09-1AED11548514}"/>
    <dgm:cxn modelId="{49DA3D2C-BB81-4939-AA09-83261C5197E8}" srcId="{8352C9B9-D20D-4D9E-82A4-B6811867FC1E}" destId="{5A89E58C-9AB0-491D-8CD2-62582E13EBC1}" srcOrd="2" destOrd="0" parTransId="{6A8F7577-486B-47E8-9EA5-949720FD151F}" sibTransId="{840C6DCB-7919-4D0D-A5D8-CF5E4A1011E4}"/>
    <dgm:cxn modelId="{4CBCAC47-39D5-49A4-8BE4-CDF981C7DB5F}" srcId="{8352C9B9-D20D-4D9E-82A4-B6811867FC1E}" destId="{58478068-76CB-4CC8-B2E9-89432BEA319C}" srcOrd="5" destOrd="0" parTransId="{8E7F8A73-140B-45AB-87FC-D1CAA24A2ED0}" sibTransId="{7080878B-C358-4781-80FF-8D8B63D1A8F0}"/>
    <dgm:cxn modelId="{7E62964A-A5C8-41B2-B11F-94B8FE9B7A65}" srcId="{8352C9B9-D20D-4D9E-82A4-B6811867FC1E}" destId="{EA454A93-E7E2-47FC-8C5B-63AD75C11774}" srcOrd="3" destOrd="0" parTransId="{5C2FC550-6964-4833-85B6-948E26F1EBDD}" sibTransId="{8CD658E6-008C-4D8D-A68A-70C086840A8B}"/>
    <dgm:cxn modelId="{6513CA8F-2F33-41C1-81CE-1E2B3EBDB312}" srcId="{8352C9B9-D20D-4D9E-82A4-B6811867FC1E}" destId="{3DF115F1-2276-4C33-8485-C26D7CCEE96E}" srcOrd="0" destOrd="0" parTransId="{BBE3E2F4-DE19-43F8-A2CE-86BDF5BCBB7B}" sibTransId="{3D1BCD14-3BFA-4267-A9F5-966F2D7E10C7}"/>
    <dgm:cxn modelId="{DD45FB8F-5D95-4AD5-89D7-37CA68A7269A}" type="presOf" srcId="{8352C9B9-D20D-4D9E-82A4-B6811867FC1E}" destId="{42E7EBEE-89FF-49C8-A827-AC8275E2A834}" srcOrd="0" destOrd="0" presId="urn:microsoft.com/office/officeart/2005/8/layout/vList2"/>
    <dgm:cxn modelId="{087A88AE-6705-4480-8456-0E361B23EC28}" srcId="{8352C9B9-D20D-4D9E-82A4-B6811867FC1E}" destId="{BDE0F541-6F91-47DC-8FDF-1EF27F216FF8}" srcOrd="4" destOrd="0" parTransId="{49F38FE2-C3B4-4A29-AFCD-11DA4CFDDD24}" sibTransId="{F4D6D061-4A4A-427A-B8C9-E4800A22AC73}"/>
    <dgm:cxn modelId="{8EF4AEB5-9060-454F-B5F4-7CFC92A97B01}" type="presOf" srcId="{58478068-76CB-4CC8-B2E9-89432BEA319C}" destId="{CBBAA94D-AC4D-4151-9BE0-269BEB701AAE}" srcOrd="0" destOrd="0" presId="urn:microsoft.com/office/officeart/2005/8/layout/vList2"/>
    <dgm:cxn modelId="{1BCE20C4-4D9C-4C25-962D-2AB9FDF65C9D}" type="presOf" srcId="{4ABE9D13-0545-4233-A1E5-703BCC723577}" destId="{17EA3F0C-4518-4E09-BFC2-FF0CF91DE925}" srcOrd="0" destOrd="0" presId="urn:microsoft.com/office/officeart/2005/8/layout/vList2"/>
    <dgm:cxn modelId="{FE51F5CB-7CFD-4A9A-BD33-D83D84CB3966}" type="presOf" srcId="{EA454A93-E7E2-47FC-8C5B-63AD75C11774}" destId="{82F6DE5B-D7DA-45F3-9266-5438C5142E10}" srcOrd="0" destOrd="0" presId="urn:microsoft.com/office/officeart/2005/8/layout/vList2"/>
    <dgm:cxn modelId="{101E12F6-F2F0-4734-873E-878FA34C72A1}" type="presOf" srcId="{BDE0F541-6F91-47DC-8FDF-1EF27F216FF8}" destId="{C0E9D65A-DF71-48FF-9258-66967D1DEA56}" srcOrd="0" destOrd="0" presId="urn:microsoft.com/office/officeart/2005/8/layout/vList2"/>
    <dgm:cxn modelId="{01EAA4F9-F3A1-4E01-B097-DB166D23BED4}" type="presOf" srcId="{3DF115F1-2276-4C33-8485-C26D7CCEE96E}" destId="{D64DF4B5-E164-42F1-8CF9-6EFC694AE474}" srcOrd="0" destOrd="0" presId="urn:microsoft.com/office/officeart/2005/8/layout/vList2"/>
    <dgm:cxn modelId="{24FA261A-1ADB-4E5D-A04F-1D564D8F4964}" type="presParOf" srcId="{42E7EBEE-89FF-49C8-A827-AC8275E2A834}" destId="{D64DF4B5-E164-42F1-8CF9-6EFC694AE474}" srcOrd="0" destOrd="0" presId="urn:microsoft.com/office/officeart/2005/8/layout/vList2"/>
    <dgm:cxn modelId="{6DA8B86A-145D-4702-A9FE-D94D502BA73D}" type="presParOf" srcId="{42E7EBEE-89FF-49C8-A827-AC8275E2A834}" destId="{D327BCB9-7E63-42DC-AA9C-BA9D6E062700}" srcOrd="1" destOrd="0" presId="urn:microsoft.com/office/officeart/2005/8/layout/vList2"/>
    <dgm:cxn modelId="{6B6FBD3F-9BDE-4F93-A0A8-3E942F10B967}" type="presParOf" srcId="{42E7EBEE-89FF-49C8-A827-AC8275E2A834}" destId="{17EA3F0C-4518-4E09-BFC2-FF0CF91DE925}" srcOrd="2" destOrd="0" presId="urn:microsoft.com/office/officeart/2005/8/layout/vList2"/>
    <dgm:cxn modelId="{8A2E3B2D-3E0A-4F0A-A1C0-5248F3D980D3}" type="presParOf" srcId="{42E7EBEE-89FF-49C8-A827-AC8275E2A834}" destId="{BD39847F-9ED9-476D-9715-CBBA5AD42346}" srcOrd="3" destOrd="0" presId="urn:microsoft.com/office/officeart/2005/8/layout/vList2"/>
    <dgm:cxn modelId="{A0DA2577-D34C-4317-8DC2-EAF5AD10BC12}" type="presParOf" srcId="{42E7EBEE-89FF-49C8-A827-AC8275E2A834}" destId="{8E04C5A7-FAD9-478D-89DA-C0D73F499FAB}" srcOrd="4" destOrd="0" presId="urn:microsoft.com/office/officeart/2005/8/layout/vList2"/>
    <dgm:cxn modelId="{47857F9B-3221-4160-9FCC-89C1FA272D99}" type="presParOf" srcId="{42E7EBEE-89FF-49C8-A827-AC8275E2A834}" destId="{CE7EAC88-2D0A-4F0D-A1AE-ED82E8720D84}" srcOrd="5" destOrd="0" presId="urn:microsoft.com/office/officeart/2005/8/layout/vList2"/>
    <dgm:cxn modelId="{CF503568-06EA-4C6A-BE6B-20FE8189647A}" type="presParOf" srcId="{42E7EBEE-89FF-49C8-A827-AC8275E2A834}" destId="{82F6DE5B-D7DA-45F3-9266-5438C5142E10}" srcOrd="6" destOrd="0" presId="urn:microsoft.com/office/officeart/2005/8/layout/vList2"/>
    <dgm:cxn modelId="{FFECC337-2053-4056-A1B5-F0D33B01E13B}" type="presParOf" srcId="{42E7EBEE-89FF-49C8-A827-AC8275E2A834}" destId="{CFB5A9AB-2C60-4E21-ADC3-E654EA996E1B}" srcOrd="7" destOrd="0" presId="urn:microsoft.com/office/officeart/2005/8/layout/vList2"/>
    <dgm:cxn modelId="{EE2DE73E-E65C-41C8-B2DB-D58695F71B85}" type="presParOf" srcId="{42E7EBEE-89FF-49C8-A827-AC8275E2A834}" destId="{C0E9D65A-DF71-48FF-9258-66967D1DEA56}" srcOrd="8" destOrd="0" presId="urn:microsoft.com/office/officeart/2005/8/layout/vList2"/>
    <dgm:cxn modelId="{BE0D2E7D-3278-4135-B254-217147F793DF}" type="presParOf" srcId="{42E7EBEE-89FF-49C8-A827-AC8275E2A834}" destId="{3EB34F17-7353-4502-A7E6-0C7874AB6954}" srcOrd="9" destOrd="0" presId="urn:microsoft.com/office/officeart/2005/8/layout/vList2"/>
    <dgm:cxn modelId="{B665079C-F5E3-4337-BE75-65EED81E12F7}" type="presParOf" srcId="{42E7EBEE-89FF-49C8-A827-AC8275E2A834}" destId="{CBBAA94D-AC4D-4151-9BE0-269BEB701AA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8FB6F6-DEEA-413D-BA4A-DD2A541FDE2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997000D-59A0-4B70-AB3A-227D75B579F1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Voldoende betaalbare woningen voor mensen met een </a:t>
          </a:r>
          <a:r>
            <a:rPr lang="nl-NL" b="1"/>
            <a:t>laag inkomen </a:t>
          </a:r>
          <a:r>
            <a:rPr lang="nl-NL"/>
            <a:t>en </a:t>
          </a:r>
          <a:r>
            <a:rPr lang="nl-NL" b="1"/>
            <a:t>middeninkomen</a:t>
          </a:r>
          <a:endParaRPr lang="en-US"/>
        </a:p>
      </dgm:t>
    </dgm:pt>
    <dgm:pt modelId="{DB1624F3-A922-42D3-B8F1-56633A17714D}" type="parTrans" cxnId="{FD1060C2-FEF6-4F41-96DB-CC39198D78B7}">
      <dgm:prSet/>
      <dgm:spPr/>
      <dgm:t>
        <a:bodyPr/>
        <a:lstStyle/>
        <a:p>
          <a:endParaRPr lang="en-US"/>
        </a:p>
      </dgm:t>
    </dgm:pt>
    <dgm:pt modelId="{FC99F914-D0E6-4C47-9BBD-F36635C6E3A5}" type="sibTrans" cxnId="{FD1060C2-FEF6-4F41-96DB-CC39198D78B7}">
      <dgm:prSet/>
      <dgm:spPr/>
      <dgm:t>
        <a:bodyPr/>
        <a:lstStyle/>
        <a:p>
          <a:endParaRPr lang="en-US"/>
        </a:p>
      </dgm:t>
    </dgm:pt>
    <dgm:pt modelId="{227D0294-ECE7-438F-B458-C8A3DA73FC60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b="1"/>
            <a:t>Twee derde</a:t>
          </a:r>
          <a:r>
            <a:rPr lang="nl-NL"/>
            <a:t> betaalbare nieuwbouw landelijk, provinciaal, regionaal</a:t>
          </a:r>
          <a:endParaRPr lang="en-US"/>
        </a:p>
      </dgm:t>
    </dgm:pt>
    <dgm:pt modelId="{6AA12C61-E0F2-4EFE-8A0E-19C771C000C5}" type="parTrans" cxnId="{58A4BB44-4DCC-4506-B492-35C102F0B016}">
      <dgm:prSet/>
      <dgm:spPr/>
      <dgm:t>
        <a:bodyPr/>
        <a:lstStyle/>
        <a:p>
          <a:endParaRPr lang="en-US"/>
        </a:p>
      </dgm:t>
    </dgm:pt>
    <dgm:pt modelId="{A441969C-A4A6-460F-8F98-40837DA69CE6}" type="sibTrans" cxnId="{58A4BB44-4DCC-4506-B492-35C102F0B016}">
      <dgm:prSet/>
      <dgm:spPr/>
      <dgm:t>
        <a:bodyPr/>
        <a:lstStyle/>
        <a:p>
          <a:endParaRPr lang="en-US"/>
        </a:p>
      </dgm:t>
    </dgm:pt>
    <dgm:pt modelId="{673CBFBA-01F4-4558-8176-D93F52D0D3A1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Betaalbaar </a:t>
          </a:r>
          <a:r>
            <a:rPr lang="nl-NL" b="1"/>
            <a:t>=</a:t>
          </a:r>
          <a:r>
            <a:rPr lang="nl-NL"/>
            <a:t> betaalbare koop, middenhuur en sociale huur </a:t>
          </a:r>
          <a:endParaRPr lang="en-US"/>
        </a:p>
      </dgm:t>
    </dgm:pt>
    <dgm:pt modelId="{A5B7970A-3A77-4D5C-8C9E-11E721A1934C}" type="parTrans" cxnId="{A09BD8E7-8C1D-432A-AFA6-BE54E58B9175}">
      <dgm:prSet/>
      <dgm:spPr/>
      <dgm:t>
        <a:bodyPr/>
        <a:lstStyle/>
        <a:p>
          <a:endParaRPr lang="en-US"/>
        </a:p>
      </dgm:t>
    </dgm:pt>
    <dgm:pt modelId="{4255B4EF-EF63-4995-8748-64D00C545828}" type="sibTrans" cxnId="{A09BD8E7-8C1D-432A-AFA6-BE54E58B9175}">
      <dgm:prSet/>
      <dgm:spPr/>
      <dgm:t>
        <a:bodyPr/>
        <a:lstStyle/>
        <a:p>
          <a:endParaRPr lang="en-US"/>
        </a:p>
      </dgm:t>
    </dgm:pt>
    <dgm:pt modelId="{04700E2D-D387-475F-86AB-188BFF4ED79E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b="1" dirty="0"/>
            <a:t>Uniforme</a:t>
          </a:r>
          <a:r>
            <a:rPr lang="nl-NL" dirty="0"/>
            <a:t> definities</a:t>
          </a:r>
          <a:endParaRPr lang="en-US" dirty="0"/>
        </a:p>
      </dgm:t>
    </dgm:pt>
    <dgm:pt modelId="{9BE96952-97DC-45AD-8068-305F93F359CE}" type="parTrans" cxnId="{5E250D80-C4F7-47FE-A3EE-38A8994B1113}">
      <dgm:prSet/>
      <dgm:spPr/>
      <dgm:t>
        <a:bodyPr/>
        <a:lstStyle/>
        <a:p>
          <a:endParaRPr lang="en-US"/>
        </a:p>
      </dgm:t>
    </dgm:pt>
    <dgm:pt modelId="{209B5FBD-5A1A-4B3D-9CD6-0A889FEE3C23}" type="sibTrans" cxnId="{5E250D80-C4F7-47FE-A3EE-38A8994B1113}">
      <dgm:prSet/>
      <dgm:spPr/>
      <dgm:t>
        <a:bodyPr/>
        <a:lstStyle/>
        <a:p>
          <a:endParaRPr lang="en-US"/>
        </a:p>
      </dgm:t>
    </dgm:pt>
    <dgm:pt modelId="{3058A2D4-7ADE-4E5B-96AC-D7E460508A18}" type="pres">
      <dgm:prSet presAssocID="{158FB6F6-DEEA-413D-BA4A-DD2A541FDE21}" presName="root" presStyleCnt="0">
        <dgm:presLayoutVars>
          <dgm:dir/>
          <dgm:resizeHandles val="exact"/>
        </dgm:presLayoutVars>
      </dgm:prSet>
      <dgm:spPr/>
    </dgm:pt>
    <dgm:pt modelId="{87AC9E4E-6051-4CD9-B448-5EA9BDAB0585}" type="pres">
      <dgm:prSet presAssocID="{2997000D-59A0-4B70-AB3A-227D75B579F1}" presName="compNode" presStyleCnt="0"/>
      <dgm:spPr/>
    </dgm:pt>
    <dgm:pt modelId="{09DC59A9-CC50-4FBE-88FB-F6CB144E9D65}" type="pres">
      <dgm:prSet presAssocID="{2997000D-59A0-4B70-AB3A-227D75B579F1}" presName="bgRect" presStyleLbl="bgShp" presStyleIdx="0" presStyleCnt="4"/>
      <dgm:spPr/>
    </dgm:pt>
    <dgm:pt modelId="{3384C8D6-76F2-478E-92C5-361F09591EDA}" type="pres">
      <dgm:prSet presAssocID="{2997000D-59A0-4B70-AB3A-227D75B579F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afdiagram met stijgende lijn met effen opvulling"/>
        </a:ext>
      </dgm:extLst>
    </dgm:pt>
    <dgm:pt modelId="{047AC7A2-5E3F-426C-ADE6-DCF00A92A4DB}" type="pres">
      <dgm:prSet presAssocID="{2997000D-59A0-4B70-AB3A-227D75B579F1}" presName="spaceRect" presStyleCnt="0"/>
      <dgm:spPr/>
    </dgm:pt>
    <dgm:pt modelId="{DDEA9840-8B2E-4C73-9DAB-4ED38D134952}" type="pres">
      <dgm:prSet presAssocID="{2997000D-59A0-4B70-AB3A-227D75B579F1}" presName="parTx" presStyleLbl="revTx" presStyleIdx="0" presStyleCnt="4">
        <dgm:presLayoutVars>
          <dgm:chMax val="0"/>
          <dgm:chPref val="0"/>
        </dgm:presLayoutVars>
      </dgm:prSet>
      <dgm:spPr/>
    </dgm:pt>
    <dgm:pt modelId="{DF96709E-3F20-4456-A10E-2BCD0971D1CD}" type="pres">
      <dgm:prSet presAssocID="{FC99F914-D0E6-4C47-9BBD-F36635C6E3A5}" presName="sibTrans" presStyleCnt="0"/>
      <dgm:spPr/>
    </dgm:pt>
    <dgm:pt modelId="{6871393D-E532-47A6-A483-368F76BDB0B1}" type="pres">
      <dgm:prSet presAssocID="{227D0294-ECE7-438F-B458-C8A3DA73FC60}" presName="compNode" presStyleCnt="0"/>
      <dgm:spPr/>
    </dgm:pt>
    <dgm:pt modelId="{DBA904D2-DEF9-41A4-850D-E8BAC6980524}" type="pres">
      <dgm:prSet presAssocID="{227D0294-ECE7-438F-B458-C8A3DA73FC60}" presName="bgRect" presStyleLbl="bgShp" presStyleIdx="1" presStyleCnt="4"/>
      <dgm:spPr/>
    </dgm:pt>
    <dgm:pt modelId="{241CC4F3-3FC6-4D4A-A614-6A69B8AFE835}" type="pres">
      <dgm:prSet presAssocID="{227D0294-ECE7-438F-B458-C8A3DA73FC6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uis met effen opvulling"/>
        </a:ext>
      </dgm:extLst>
    </dgm:pt>
    <dgm:pt modelId="{619058D9-A9D4-4B13-B138-3CBDA015CF90}" type="pres">
      <dgm:prSet presAssocID="{227D0294-ECE7-438F-B458-C8A3DA73FC60}" presName="spaceRect" presStyleCnt="0"/>
      <dgm:spPr/>
    </dgm:pt>
    <dgm:pt modelId="{8200D8F7-19C9-4C78-9600-2B8C62408C85}" type="pres">
      <dgm:prSet presAssocID="{227D0294-ECE7-438F-B458-C8A3DA73FC60}" presName="parTx" presStyleLbl="revTx" presStyleIdx="1" presStyleCnt="4">
        <dgm:presLayoutVars>
          <dgm:chMax val="0"/>
          <dgm:chPref val="0"/>
        </dgm:presLayoutVars>
      </dgm:prSet>
      <dgm:spPr/>
    </dgm:pt>
    <dgm:pt modelId="{B1D4438A-50B6-4F7F-BF31-39A7A26725F3}" type="pres">
      <dgm:prSet presAssocID="{A441969C-A4A6-460F-8F98-40837DA69CE6}" presName="sibTrans" presStyleCnt="0"/>
      <dgm:spPr/>
    </dgm:pt>
    <dgm:pt modelId="{C372755A-E689-4348-A4B3-EEE1F699EB89}" type="pres">
      <dgm:prSet presAssocID="{673CBFBA-01F4-4558-8176-D93F52D0D3A1}" presName="compNode" presStyleCnt="0"/>
      <dgm:spPr/>
    </dgm:pt>
    <dgm:pt modelId="{D3DDEF0E-E2C0-433B-9561-610347263882}" type="pres">
      <dgm:prSet presAssocID="{673CBFBA-01F4-4558-8176-D93F52D0D3A1}" presName="bgRect" presStyleLbl="bgShp" presStyleIdx="2" presStyleCnt="4"/>
      <dgm:spPr/>
    </dgm:pt>
    <dgm:pt modelId="{07B2416A-B74A-437C-AFBF-7A60AED381D7}" type="pres">
      <dgm:prSet presAssocID="{673CBFBA-01F4-4558-8176-D93F52D0D3A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uro met effen opvulling"/>
        </a:ext>
      </dgm:extLst>
    </dgm:pt>
    <dgm:pt modelId="{75C02F8A-62D0-439E-92BA-38D75BB3F418}" type="pres">
      <dgm:prSet presAssocID="{673CBFBA-01F4-4558-8176-D93F52D0D3A1}" presName="spaceRect" presStyleCnt="0"/>
      <dgm:spPr/>
    </dgm:pt>
    <dgm:pt modelId="{EBE3B586-966C-4088-A059-381A32CC736E}" type="pres">
      <dgm:prSet presAssocID="{673CBFBA-01F4-4558-8176-D93F52D0D3A1}" presName="parTx" presStyleLbl="revTx" presStyleIdx="2" presStyleCnt="4">
        <dgm:presLayoutVars>
          <dgm:chMax val="0"/>
          <dgm:chPref val="0"/>
        </dgm:presLayoutVars>
      </dgm:prSet>
      <dgm:spPr/>
    </dgm:pt>
    <dgm:pt modelId="{D228818F-B0FB-47CA-905F-9A3E6646237D}" type="pres">
      <dgm:prSet presAssocID="{4255B4EF-EF63-4995-8748-64D00C545828}" presName="sibTrans" presStyleCnt="0"/>
      <dgm:spPr/>
    </dgm:pt>
    <dgm:pt modelId="{5AE67513-6169-4F19-AE05-264EAF30423D}" type="pres">
      <dgm:prSet presAssocID="{04700E2D-D387-475F-86AB-188BFF4ED79E}" presName="compNode" presStyleCnt="0"/>
      <dgm:spPr/>
    </dgm:pt>
    <dgm:pt modelId="{0BD4E37F-0270-48BB-9948-CE23F7241C42}" type="pres">
      <dgm:prSet presAssocID="{04700E2D-D387-475F-86AB-188BFF4ED79E}" presName="bgRect" presStyleLbl="bgShp" presStyleIdx="3" presStyleCnt="4"/>
      <dgm:spPr/>
    </dgm:pt>
    <dgm:pt modelId="{061EBC15-38C4-4759-98FA-9EC775E8DA4B}" type="pres">
      <dgm:prSet presAssocID="{04700E2D-D387-475F-86AB-188BFF4ED79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6B711CB7-12C8-4007-A73A-903965B4804A}" type="pres">
      <dgm:prSet presAssocID="{04700E2D-D387-475F-86AB-188BFF4ED79E}" presName="spaceRect" presStyleCnt="0"/>
      <dgm:spPr/>
    </dgm:pt>
    <dgm:pt modelId="{62D33BC5-6676-42BB-A06F-E868CAE030EF}" type="pres">
      <dgm:prSet presAssocID="{04700E2D-D387-475F-86AB-188BFF4ED79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BC99419-6DDB-424A-BAA5-40A8F047523B}" type="presOf" srcId="{158FB6F6-DEEA-413D-BA4A-DD2A541FDE21}" destId="{3058A2D4-7ADE-4E5B-96AC-D7E460508A18}" srcOrd="0" destOrd="0" presId="urn:microsoft.com/office/officeart/2018/2/layout/IconVerticalSolidList"/>
    <dgm:cxn modelId="{F644812C-7C74-486F-9721-0E23D491678A}" type="presOf" srcId="{227D0294-ECE7-438F-B458-C8A3DA73FC60}" destId="{8200D8F7-19C9-4C78-9600-2B8C62408C85}" srcOrd="0" destOrd="0" presId="urn:microsoft.com/office/officeart/2018/2/layout/IconVerticalSolidList"/>
    <dgm:cxn modelId="{2A47273A-6B99-4094-8343-FB41C26B3420}" type="presOf" srcId="{2997000D-59A0-4B70-AB3A-227D75B579F1}" destId="{DDEA9840-8B2E-4C73-9DAB-4ED38D134952}" srcOrd="0" destOrd="0" presId="urn:microsoft.com/office/officeart/2018/2/layout/IconVerticalSolidList"/>
    <dgm:cxn modelId="{58A4BB44-4DCC-4506-B492-35C102F0B016}" srcId="{158FB6F6-DEEA-413D-BA4A-DD2A541FDE21}" destId="{227D0294-ECE7-438F-B458-C8A3DA73FC60}" srcOrd="1" destOrd="0" parTransId="{6AA12C61-E0F2-4EFE-8A0E-19C771C000C5}" sibTransId="{A441969C-A4A6-460F-8F98-40837DA69CE6}"/>
    <dgm:cxn modelId="{5E250D80-C4F7-47FE-A3EE-38A8994B1113}" srcId="{158FB6F6-DEEA-413D-BA4A-DD2A541FDE21}" destId="{04700E2D-D387-475F-86AB-188BFF4ED79E}" srcOrd="3" destOrd="0" parTransId="{9BE96952-97DC-45AD-8068-305F93F359CE}" sibTransId="{209B5FBD-5A1A-4B3D-9CD6-0A889FEE3C23}"/>
    <dgm:cxn modelId="{FD1060C2-FEF6-4F41-96DB-CC39198D78B7}" srcId="{158FB6F6-DEEA-413D-BA4A-DD2A541FDE21}" destId="{2997000D-59A0-4B70-AB3A-227D75B579F1}" srcOrd="0" destOrd="0" parTransId="{DB1624F3-A922-42D3-B8F1-56633A17714D}" sibTransId="{FC99F914-D0E6-4C47-9BBD-F36635C6E3A5}"/>
    <dgm:cxn modelId="{A31159D3-CBAE-44A3-9B21-C3BD59646AFE}" type="presOf" srcId="{673CBFBA-01F4-4558-8176-D93F52D0D3A1}" destId="{EBE3B586-966C-4088-A059-381A32CC736E}" srcOrd="0" destOrd="0" presId="urn:microsoft.com/office/officeart/2018/2/layout/IconVerticalSolidList"/>
    <dgm:cxn modelId="{1887F7D7-A624-4BEA-BC46-C9494CC79421}" type="presOf" srcId="{04700E2D-D387-475F-86AB-188BFF4ED79E}" destId="{62D33BC5-6676-42BB-A06F-E868CAE030EF}" srcOrd="0" destOrd="0" presId="urn:microsoft.com/office/officeart/2018/2/layout/IconVerticalSolidList"/>
    <dgm:cxn modelId="{A09BD8E7-8C1D-432A-AFA6-BE54E58B9175}" srcId="{158FB6F6-DEEA-413D-BA4A-DD2A541FDE21}" destId="{673CBFBA-01F4-4558-8176-D93F52D0D3A1}" srcOrd="2" destOrd="0" parTransId="{A5B7970A-3A77-4D5C-8C9E-11E721A1934C}" sibTransId="{4255B4EF-EF63-4995-8748-64D00C545828}"/>
    <dgm:cxn modelId="{44739269-3E00-4803-90CD-0E251BCEFFEF}" type="presParOf" srcId="{3058A2D4-7ADE-4E5B-96AC-D7E460508A18}" destId="{87AC9E4E-6051-4CD9-B448-5EA9BDAB0585}" srcOrd="0" destOrd="0" presId="urn:microsoft.com/office/officeart/2018/2/layout/IconVerticalSolidList"/>
    <dgm:cxn modelId="{49E93165-D50C-4FFB-860F-D4F68F71CB3C}" type="presParOf" srcId="{87AC9E4E-6051-4CD9-B448-5EA9BDAB0585}" destId="{09DC59A9-CC50-4FBE-88FB-F6CB144E9D65}" srcOrd="0" destOrd="0" presId="urn:microsoft.com/office/officeart/2018/2/layout/IconVerticalSolidList"/>
    <dgm:cxn modelId="{3D282EA4-3CA2-421E-8D9B-A5B3A284BFAD}" type="presParOf" srcId="{87AC9E4E-6051-4CD9-B448-5EA9BDAB0585}" destId="{3384C8D6-76F2-478E-92C5-361F09591EDA}" srcOrd="1" destOrd="0" presId="urn:microsoft.com/office/officeart/2018/2/layout/IconVerticalSolidList"/>
    <dgm:cxn modelId="{26B8CC9B-CEE7-4860-BEE2-71C57EC9015E}" type="presParOf" srcId="{87AC9E4E-6051-4CD9-B448-5EA9BDAB0585}" destId="{047AC7A2-5E3F-426C-ADE6-DCF00A92A4DB}" srcOrd="2" destOrd="0" presId="urn:microsoft.com/office/officeart/2018/2/layout/IconVerticalSolidList"/>
    <dgm:cxn modelId="{A6AECF54-DA37-47F4-A8A1-B9186E0D7FC4}" type="presParOf" srcId="{87AC9E4E-6051-4CD9-B448-5EA9BDAB0585}" destId="{DDEA9840-8B2E-4C73-9DAB-4ED38D134952}" srcOrd="3" destOrd="0" presId="urn:microsoft.com/office/officeart/2018/2/layout/IconVerticalSolidList"/>
    <dgm:cxn modelId="{D4F3A184-A5EB-4D7C-8B77-684D4B59DB28}" type="presParOf" srcId="{3058A2D4-7ADE-4E5B-96AC-D7E460508A18}" destId="{DF96709E-3F20-4456-A10E-2BCD0971D1CD}" srcOrd="1" destOrd="0" presId="urn:microsoft.com/office/officeart/2018/2/layout/IconVerticalSolidList"/>
    <dgm:cxn modelId="{C7A44415-DCBF-4A35-A9A6-30368771C576}" type="presParOf" srcId="{3058A2D4-7ADE-4E5B-96AC-D7E460508A18}" destId="{6871393D-E532-47A6-A483-368F76BDB0B1}" srcOrd="2" destOrd="0" presId="urn:microsoft.com/office/officeart/2018/2/layout/IconVerticalSolidList"/>
    <dgm:cxn modelId="{8D8F8B9A-37A6-4B59-A929-65B20A6B85A4}" type="presParOf" srcId="{6871393D-E532-47A6-A483-368F76BDB0B1}" destId="{DBA904D2-DEF9-41A4-850D-E8BAC6980524}" srcOrd="0" destOrd="0" presId="urn:microsoft.com/office/officeart/2018/2/layout/IconVerticalSolidList"/>
    <dgm:cxn modelId="{592B237D-4528-430E-921D-CE5F798655D1}" type="presParOf" srcId="{6871393D-E532-47A6-A483-368F76BDB0B1}" destId="{241CC4F3-3FC6-4D4A-A614-6A69B8AFE835}" srcOrd="1" destOrd="0" presId="urn:microsoft.com/office/officeart/2018/2/layout/IconVerticalSolidList"/>
    <dgm:cxn modelId="{17142FB5-1618-4979-A27C-42659C8AC589}" type="presParOf" srcId="{6871393D-E532-47A6-A483-368F76BDB0B1}" destId="{619058D9-A9D4-4B13-B138-3CBDA015CF90}" srcOrd="2" destOrd="0" presId="urn:microsoft.com/office/officeart/2018/2/layout/IconVerticalSolidList"/>
    <dgm:cxn modelId="{03AA2E2A-8B6D-422E-98F2-0D4879892195}" type="presParOf" srcId="{6871393D-E532-47A6-A483-368F76BDB0B1}" destId="{8200D8F7-19C9-4C78-9600-2B8C62408C85}" srcOrd="3" destOrd="0" presId="urn:microsoft.com/office/officeart/2018/2/layout/IconVerticalSolidList"/>
    <dgm:cxn modelId="{AF9D6E67-D2C8-403B-B0B6-C717578EAE1F}" type="presParOf" srcId="{3058A2D4-7ADE-4E5B-96AC-D7E460508A18}" destId="{B1D4438A-50B6-4F7F-BF31-39A7A26725F3}" srcOrd="3" destOrd="0" presId="urn:microsoft.com/office/officeart/2018/2/layout/IconVerticalSolidList"/>
    <dgm:cxn modelId="{58AE567B-EA45-49CB-9927-30639B41FD26}" type="presParOf" srcId="{3058A2D4-7ADE-4E5B-96AC-D7E460508A18}" destId="{C372755A-E689-4348-A4B3-EEE1F699EB89}" srcOrd="4" destOrd="0" presId="urn:microsoft.com/office/officeart/2018/2/layout/IconVerticalSolidList"/>
    <dgm:cxn modelId="{C294A8B7-889B-494C-BEE2-C8537889A962}" type="presParOf" srcId="{C372755A-E689-4348-A4B3-EEE1F699EB89}" destId="{D3DDEF0E-E2C0-433B-9561-610347263882}" srcOrd="0" destOrd="0" presId="urn:microsoft.com/office/officeart/2018/2/layout/IconVerticalSolidList"/>
    <dgm:cxn modelId="{6FF1854E-48AC-46D2-A7D6-CA5CBE386FEB}" type="presParOf" srcId="{C372755A-E689-4348-A4B3-EEE1F699EB89}" destId="{07B2416A-B74A-437C-AFBF-7A60AED381D7}" srcOrd="1" destOrd="0" presId="urn:microsoft.com/office/officeart/2018/2/layout/IconVerticalSolidList"/>
    <dgm:cxn modelId="{5F29F96F-98BC-453F-9CBB-8E698DCFDECD}" type="presParOf" srcId="{C372755A-E689-4348-A4B3-EEE1F699EB89}" destId="{75C02F8A-62D0-439E-92BA-38D75BB3F418}" srcOrd="2" destOrd="0" presId="urn:microsoft.com/office/officeart/2018/2/layout/IconVerticalSolidList"/>
    <dgm:cxn modelId="{6362B914-0992-4AF3-A3C8-038ADAE2711D}" type="presParOf" srcId="{C372755A-E689-4348-A4B3-EEE1F699EB89}" destId="{EBE3B586-966C-4088-A059-381A32CC736E}" srcOrd="3" destOrd="0" presId="urn:microsoft.com/office/officeart/2018/2/layout/IconVerticalSolidList"/>
    <dgm:cxn modelId="{0A16076A-B84A-4346-AF39-268AE390696D}" type="presParOf" srcId="{3058A2D4-7ADE-4E5B-96AC-D7E460508A18}" destId="{D228818F-B0FB-47CA-905F-9A3E6646237D}" srcOrd="5" destOrd="0" presId="urn:microsoft.com/office/officeart/2018/2/layout/IconVerticalSolidList"/>
    <dgm:cxn modelId="{A9B58FEA-68C3-432F-A08B-380096032055}" type="presParOf" srcId="{3058A2D4-7ADE-4E5B-96AC-D7E460508A18}" destId="{5AE67513-6169-4F19-AE05-264EAF30423D}" srcOrd="6" destOrd="0" presId="urn:microsoft.com/office/officeart/2018/2/layout/IconVerticalSolidList"/>
    <dgm:cxn modelId="{363CFAC4-C318-40D6-8B02-544B96B4BBD8}" type="presParOf" srcId="{5AE67513-6169-4F19-AE05-264EAF30423D}" destId="{0BD4E37F-0270-48BB-9948-CE23F7241C42}" srcOrd="0" destOrd="0" presId="urn:microsoft.com/office/officeart/2018/2/layout/IconVerticalSolidList"/>
    <dgm:cxn modelId="{6353A292-AC4D-49B8-9F47-5589999763B1}" type="presParOf" srcId="{5AE67513-6169-4F19-AE05-264EAF30423D}" destId="{061EBC15-38C4-4759-98FA-9EC775E8DA4B}" srcOrd="1" destOrd="0" presId="urn:microsoft.com/office/officeart/2018/2/layout/IconVerticalSolidList"/>
    <dgm:cxn modelId="{2944D004-6419-4407-AB88-5303F66BC313}" type="presParOf" srcId="{5AE67513-6169-4F19-AE05-264EAF30423D}" destId="{6B711CB7-12C8-4007-A73A-903965B4804A}" srcOrd="2" destOrd="0" presId="urn:microsoft.com/office/officeart/2018/2/layout/IconVerticalSolidList"/>
    <dgm:cxn modelId="{7CC83C7B-9F65-49F7-B596-9BD2FF5D6347}" type="presParOf" srcId="{5AE67513-6169-4F19-AE05-264EAF30423D}" destId="{62D33BC5-6676-42BB-A06F-E868CAE030E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FAF347-7285-4A26-BB34-54A93DB3D76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C0CA5B3-A5A6-43C9-86EC-6A3ABC4AC828}">
      <dgm:prSet/>
      <dgm:spPr/>
      <dgm:t>
        <a:bodyPr/>
        <a:lstStyle/>
        <a:p>
          <a:r>
            <a:rPr lang="nl-NL"/>
            <a:t>Kortere procedure bij de rechter:</a:t>
          </a:r>
          <a:endParaRPr lang="en-US"/>
        </a:p>
      </dgm:t>
    </dgm:pt>
    <dgm:pt modelId="{7E074249-DDA0-4BAB-82A8-850C48039443}" type="parTrans" cxnId="{BA95B6AC-0F1E-4175-9A7A-4F3F11215CEF}">
      <dgm:prSet/>
      <dgm:spPr/>
      <dgm:t>
        <a:bodyPr/>
        <a:lstStyle/>
        <a:p>
          <a:endParaRPr lang="en-US"/>
        </a:p>
      </dgm:t>
    </dgm:pt>
    <dgm:pt modelId="{149DB2A1-3774-433B-AF80-FB1010652E8F}" type="sibTrans" cxnId="{BA95B6AC-0F1E-4175-9A7A-4F3F11215CEF}">
      <dgm:prSet/>
      <dgm:spPr/>
      <dgm:t>
        <a:bodyPr/>
        <a:lstStyle/>
        <a:p>
          <a:endParaRPr lang="en-US"/>
        </a:p>
      </dgm:t>
    </dgm:pt>
    <dgm:pt modelId="{0A52BDF3-CF82-4724-AAF7-03582FE5A913}">
      <dgm:prSet/>
      <dgm:spPr/>
      <dgm:t>
        <a:bodyPr/>
        <a:lstStyle/>
        <a:p>
          <a:r>
            <a:rPr lang="nl-NL" dirty="0"/>
            <a:t>- Eén gang naar de rechter</a:t>
          </a:r>
          <a:endParaRPr lang="en-US" dirty="0"/>
        </a:p>
      </dgm:t>
    </dgm:pt>
    <dgm:pt modelId="{973E5195-7CAD-4A6B-98E8-049BECDF0B21}" type="parTrans" cxnId="{750C6548-7460-47E6-A532-A18CBE8C434C}">
      <dgm:prSet/>
      <dgm:spPr/>
      <dgm:t>
        <a:bodyPr/>
        <a:lstStyle/>
        <a:p>
          <a:endParaRPr lang="en-US"/>
        </a:p>
      </dgm:t>
    </dgm:pt>
    <dgm:pt modelId="{58E4C0FD-3A45-4246-8644-C9C64C1818FF}" type="sibTrans" cxnId="{750C6548-7460-47E6-A532-A18CBE8C434C}">
      <dgm:prSet/>
      <dgm:spPr/>
      <dgm:t>
        <a:bodyPr/>
        <a:lstStyle/>
        <a:p>
          <a:endParaRPr lang="en-US"/>
        </a:p>
      </dgm:t>
    </dgm:pt>
    <dgm:pt modelId="{43A4101F-B79F-4B03-A8FA-840C8D43ED79}">
      <dgm:prSet/>
      <dgm:spPr/>
      <dgm:t>
        <a:bodyPr/>
        <a:lstStyle/>
        <a:p>
          <a:r>
            <a:rPr lang="nl-NL" dirty="0"/>
            <a:t>- Uitspraak binnen zes maanden</a:t>
          </a:r>
          <a:endParaRPr lang="en-US" dirty="0"/>
        </a:p>
      </dgm:t>
    </dgm:pt>
    <dgm:pt modelId="{D79E8D34-BB89-416B-B195-2680922EE983}" type="parTrans" cxnId="{496DE3FF-E1BE-4E2C-A2F5-B875F20AF5D9}">
      <dgm:prSet/>
      <dgm:spPr/>
      <dgm:t>
        <a:bodyPr/>
        <a:lstStyle/>
        <a:p>
          <a:endParaRPr lang="en-US"/>
        </a:p>
      </dgm:t>
    </dgm:pt>
    <dgm:pt modelId="{53E8D9AE-F6D9-48AA-AC6D-B39299A8D367}" type="sibTrans" cxnId="{496DE3FF-E1BE-4E2C-A2F5-B875F20AF5D9}">
      <dgm:prSet/>
      <dgm:spPr/>
      <dgm:t>
        <a:bodyPr/>
        <a:lstStyle/>
        <a:p>
          <a:endParaRPr lang="en-US"/>
        </a:p>
      </dgm:t>
    </dgm:pt>
    <dgm:pt modelId="{29FF776B-B302-4C98-BA1F-7268F7488C95}">
      <dgm:prSet/>
      <dgm:spPr/>
      <dgm:t>
        <a:bodyPr/>
        <a:lstStyle/>
        <a:p>
          <a:r>
            <a:rPr lang="nl-NL" dirty="0"/>
            <a:t>- Versnelde behandeling</a:t>
          </a:r>
          <a:endParaRPr lang="en-US" dirty="0"/>
        </a:p>
      </dgm:t>
    </dgm:pt>
    <dgm:pt modelId="{6FE7C751-057A-46C2-B637-7D72FA03FF79}" type="parTrans" cxnId="{071EFD78-5DD5-45D9-A53E-61C00FAA5F4C}">
      <dgm:prSet/>
      <dgm:spPr/>
      <dgm:t>
        <a:bodyPr/>
        <a:lstStyle/>
        <a:p>
          <a:endParaRPr lang="en-US"/>
        </a:p>
      </dgm:t>
    </dgm:pt>
    <dgm:pt modelId="{64BE7296-7722-46DC-8EB7-3E57793D59A2}" type="sibTrans" cxnId="{071EFD78-5DD5-45D9-A53E-61C00FAA5F4C}">
      <dgm:prSet/>
      <dgm:spPr/>
      <dgm:t>
        <a:bodyPr/>
        <a:lstStyle/>
        <a:p>
          <a:endParaRPr lang="en-US"/>
        </a:p>
      </dgm:t>
    </dgm:pt>
    <dgm:pt modelId="{056756C0-4BE2-4F51-B1B5-5D274BCFEE78}">
      <dgm:prSet/>
      <dgm:spPr/>
      <dgm:t>
        <a:bodyPr/>
        <a:lstStyle/>
        <a:p>
          <a:r>
            <a:rPr lang="nl-NL" dirty="0"/>
            <a:t>- Beroepsgronden binnen beroepstermijn. </a:t>
          </a:r>
          <a:endParaRPr lang="en-US" dirty="0"/>
        </a:p>
      </dgm:t>
    </dgm:pt>
    <dgm:pt modelId="{8956B758-39BF-4370-AF3B-84855C52330B}" type="parTrans" cxnId="{427D4701-8B47-463A-9A3F-67D79C9CDBF5}">
      <dgm:prSet/>
      <dgm:spPr/>
      <dgm:t>
        <a:bodyPr/>
        <a:lstStyle/>
        <a:p>
          <a:endParaRPr lang="en-US"/>
        </a:p>
      </dgm:t>
    </dgm:pt>
    <dgm:pt modelId="{C25E844C-4DE1-4A23-BE80-F00E41366D2D}" type="sibTrans" cxnId="{427D4701-8B47-463A-9A3F-67D79C9CDBF5}">
      <dgm:prSet/>
      <dgm:spPr/>
      <dgm:t>
        <a:bodyPr/>
        <a:lstStyle/>
        <a:p>
          <a:endParaRPr lang="en-US"/>
        </a:p>
      </dgm:t>
    </dgm:pt>
    <dgm:pt modelId="{8956D8DD-E8C8-4217-86CC-A732A565A9A2}">
      <dgm:prSet/>
      <dgm:spPr/>
      <dgm:t>
        <a:bodyPr/>
        <a:lstStyle/>
        <a:p>
          <a:r>
            <a:rPr lang="nl-NL"/>
            <a:t>Straatje erbij draagt bij aan verkleinen tekort en leefbare kernen. Motivering voor deze projecten wordt minder ingewikkeld door schrappen Ladder duurzame verstedelijking.</a:t>
          </a:r>
          <a:endParaRPr lang="en-US"/>
        </a:p>
      </dgm:t>
    </dgm:pt>
    <dgm:pt modelId="{B8B69D82-DB2F-4FF4-A912-1B7023F7699B}" type="parTrans" cxnId="{6E11CAED-DB2A-4446-AA46-A1BFE1E86FDD}">
      <dgm:prSet/>
      <dgm:spPr/>
      <dgm:t>
        <a:bodyPr/>
        <a:lstStyle/>
        <a:p>
          <a:endParaRPr lang="en-US"/>
        </a:p>
      </dgm:t>
    </dgm:pt>
    <dgm:pt modelId="{C63073B9-B2FD-4FCA-873B-7AE9BFFD16A9}" type="sibTrans" cxnId="{6E11CAED-DB2A-4446-AA46-A1BFE1E86FDD}">
      <dgm:prSet/>
      <dgm:spPr/>
      <dgm:t>
        <a:bodyPr/>
        <a:lstStyle/>
        <a:p>
          <a:endParaRPr lang="en-US"/>
        </a:p>
      </dgm:t>
    </dgm:pt>
    <dgm:pt modelId="{86616A24-BD81-4AA2-9326-497027850C3C}">
      <dgm:prSet/>
      <dgm:spPr/>
      <dgm:t>
        <a:bodyPr/>
        <a:lstStyle/>
        <a:p>
          <a:r>
            <a:rPr lang="nl-NL" dirty="0"/>
            <a:t>Mantelzorgwoningen op eigen erf </a:t>
          </a:r>
          <a:r>
            <a:rPr lang="nl-NL" dirty="0" err="1"/>
            <a:t>vergunningvrij</a:t>
          </a:r>
          <a:r>
            <a:rPr lang="nl-NL" dirty="0"/>
            <a:t> </a:t>
          </a:r>
          <a:endParaRPr lang="en-US" dirty="0"/>
        </a:p>
      </dgm:t>
    </dgm:pt>
    <dgm:pt modelId="{905A0677-D1EF-4A28-98D9-14DCE93D41BC}" type="parTrans" cxnId="{232597CC-6B16-4758-BF02-F0A3FD354F55}">
      <dgm:prSet/>
      <dgm:spPr/>
      <dgm:t>
        <a:bodyPr/>
        <a:lstStyle/>
        <a:p>
          <a:endParaRPr lang="en-US"/>
        </a:p>
      </dgm:t>
    </dgm:pt>
    <dgm:pt modelId="{2BDDC845-7D27-4457-B9D3-9905782460F1}" type="sibTrans" cxnId="{232597CC-6B16-4758-BF02-F0A3FD354F55}">
      <dgm:prSet/>
      <dgm:spPr/>
      <dgm:t>
        <a:bodyPr/>
        <a:lstStyle/>
        <a:p>
          <a:endParaRPr lang="en-US"/>
        </a:p>
      </dgm:t>
    </dgm:pt>
    <dgm:pt modelId="{E9C7BA18-FAAA-4495-A20F-35CB76A0F215}" type="pres">
      <dgm:prSet presAssocID="{E7FAF347-7285-4A26-BB34-54A93DB3D761}" presName="root" presStyleCnt="0">
        <dgm:presLayoutVars>
          <dgm:dir/>
          <dgm:resizeHandles val="exact"/>
        </dgm:presLayoutVars>
      </dgm:prSet>
      <dgm:spPr/>
    </dgm:pt>
    <dgm:pt modelId="{EC84E9A5-FA9C-4F8A-A300-8DD38DF35EF3}" type="pres">
      <dgm:prSet presAssocID="{5C0CA5B3-A5A6-43C9-86EC-6A3ABC4AC828}" presName="compNode" presStyleCnt="0"/>
      <dgm:spPr/>
    </dgm:pt>
    <dgm:pt modelId="{8DE95FBC-E2DE-4C02-ADCF-D2E737AAEEF3}" type="pres">
      <dgm:prSet presAssocID="{5C0CA5B3-A5A6-43C9-86EC-6A3ABC4AC828}" presName="bgRect" presStyleLbl="bgShp" presStyleIdx="0" presStyleCnt="3"/>
      <dgm:spPr/>
    </dgm:pt>
    <dgm:pt modelId="{D963426A-E5B6-4710-B9A1-6245CD7040E0}" type="pres">
      <dgm:prSet presAssocID="{5C0CA5B3-A5A6-43C9-86EC-6A3ABC4AC82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mer"/>
        </a:ext>
      </dgm:extLst>
    </dgm:pt>
    <dgm:pt modelId="{238AA856-23A1-4739-8A2F-B8A5BBA2E09B}" type="pres">
      <dgm:prSet presAssocID="{5C0CA5B3-A5A6-43C9-86EC-6A3ABC4AC828}" presName="spaceRect" presStyleCnt="0"/>
      <dgm:spPr/>
    </dgm:pt>
    <dgm:pt modelId="{94AA6762-C9AD-44C5-8F34-BF0AD72761B4}" type="pres">
      <dgm:prSet presAssocID="{5C0CA5B3-A5A6-43C9-86EC-6A3ABC4AC828}" presName="parTx" presStyleLbl="revTx" presStyleIdx="0" presStyleCnt="4">
        <dgm:presLayoutVars>
          <dgm:chMax val="0"/>
          <dgm:chPref val="0"/>
        </dgm:presLayoutVars>
      </dgm:prSet>
      <dgm:spPr/>
    </dgm:pt>
    <dgm:pt modelId="{61601BE8-563A-4069-A6E6-60D20DAA7AE5}" type="pres">
      <dgm:prSet presAssocID="{5C0CA5B3-A5A6-43C9-86EC-6A3ABC4AC828}" presName="desTx" presStyleLbl="revTx" presStyleIdx="1" presStyleCnt="4">
        <dgm:presLayoutVars/>
      </dgm:prSet>
      <dgm:spPr/>
    </dgm:pt>
    <dgm:pt modelId="{6F3C8573-184C-4F19-B08C-4482503061BD}" type="pres">
      <dgm:prSet presAssocID="{149DB2A1-3774-433B-AF80-FB1010652E8F}" presName="sibTrans" presStyleCnt="0"/>
      <dgm:spPr/>
    </dgm:pt>
    <dgm:pt modelId="{3881C974-099F-4CD8-8D6D-46C921A0FDFE}" type="pres">
      <dgm:prSet presAssocID="{8956D8DD-E8C8-4217-86CC-A732A565A9A2}" presName="compNode" presStyleCnt="0"/>
      <dgm:spPr/>
    </dgm:pt>
    <dgm:pt modelId="{C36EB6B5-3190-4A52-81D1-6CA297BFAAA5}" type="pres">
      <dgm:prSet presAssocID="{8956D8DD-E8C8-4217-86CC-A732A565A9A2}" presName="bgRect" presStyleLbl="bgShp" presStyleIdx="1" presStyleCnt="3"/>
      <dgm:spPr/>
    </dgm:pt>
    <dgm:pt modelId="{B85B0424-629D-4E00-90D4-F4AF9DB4DEC5}" type="pres">
      <dgm:prSet presAssocID="{8956D8DD-E8C8-4217-86CC-A732A565A9A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94938ECF-8B07-4D23-B7BC-3C31DEF30B4A}" type="pres">
      <dgm:prSet presAssocID="{8956D8DD-E8C8-4217-86CC-A732A565A9A2}" presName="spaceRect" presStyleCnt="0"/>
      <dgm:spPr/>
    </dgm:pt>
    <dgm:pt modelId="{DB6D8DFF-A550-47F8-9394-C1815FF6BCAB}" type="pres">
      <dgm:prSet presAssocID="{8956D8DD-E8C8-4217-86CC-A732A565A9A2}" presName="parTx" presStyleLbl="revTx" presStyleIdx="2" presStyleCnt="4">
        <dgm:presLayoutVars>
          <dgm:chMax val="0"/>
          <dgm:chPref val="0"/>
        </dgm:presLayoutVars>
      </dgm:prSet>
      <dgm:spPr/>
    </dgm:pt>
    <dgm:pt modelId="{BF32D1CD-8DA0-48EC-B1C0-A3952879FC7D}" type="pres">
      <dgm:prSet presAssocID="{C63073B9-B2FD-4FCA-873B-7AE9BFFD16A9}" presName="sibTrans" presStyleCnt="0"/>
      <dgm:spPr/>
    </dgm:pt>
    <dgm:pt modelId="{45C716FB-7A0A-41F8-9876-358A66FCD497}" type="pres">
      <dgm:prSet presAssocID="{86616A24-BD81-4AA2-9326-497027850C3C}" presName="compNode" presStyleCnt="0"/>
      <dgm:spPr/>
    </dgm:pt>
    <dgm:pt modelId="{F700DFEF-F52F-4314-89A4-99497D0A6853}" type="pres">
      <dgm:prSet presAssocID="{86616A24-BD81-4AA2-9326-497027850C3C}" presName="bgRect" presStyleLbl="bgShp" presStyleIdx="2" presStyleCnt="3"/>
      <dgm:spPr/>
    </dgm:pt>
    <dgm:pt modelId="{4FCFD90B-D69D-4CB0-9289-FEE5FADD0056}" type="pres">
      <dgm:prSet presAssocID="{86616A24-BD81-4AA2-9326-497027850C3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d"/>
        </a:ext>
      </dgm:extLst>
    </dgm:pt>
    <dgm:pt modelId="{AA607AAA-EC71-415C-9C71-1EB56E6AF442}" type="pres">
      <dgm:prSet presAssocID="{86616A24-BD81-4AA2-9326-497027850C3C}" presName="spaceRect" presStyleCnt="0"/>
      <dgm:spPr/>
    </dgm:pt>
    <dgm:pt modelId="{F66617B7-5AA5-41B5-825B-533912AD6855}" type="pres">
      <dgm:prSet presAssocID="{86616A24-BD81-4AA2-9326-497027850C3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27D4701-8B47-463A-9A3F-67D79C9CDBF5}" srcId="{5C0CA5B3-A5A6-43C9-86EC-6A3ABC4AC828}" destId="{056756C0-4BE2-4F51-B1B5-5D274BCFEE78}" srcOrd="3" destOrd="0" parTransId="{8956B758-39BF-4370-AF3B-84855C52330B}" sibTransId="{C25E844C-4DE1-4A23-BE80-F00E41366D2D}"/>
    <dgm:cxn modelId="{02372D20-E3E2-4630-B521-2E7DFA3D153E}" type="presOf" srcId="{8956D8DD-E8C8-4217-86CC-A732A565A9A2}" destId="{DB6D8DFF-A550-47F8-9394-C1815FF6BCAB}" srcOrd="0" destOrd="0" presId="urn:microsoft.com/office/officeart/2018/2/layout/IconVerticalSolidList"/>
    <dgm:cxn modelId="{3E5CFD3D-8640-48D5-B82F-C69D8BB62A0B}" type="presOf" srcId="{29FF776B-B302-4C98-BA1F-7268F7488C95}" destId="{61601BE8-563A-4069-A6E6-60D20DAA7AE5}" srcOrd="0" destOrd="2" presId="urn:microsoft.com/office/officeart/2018/2/layout/IconVerticalSolidList"/>
    <dgm:cxn modelId="{750C6548-7460-47E6-A532-A18CBE8C434C}" srcId="{5C0CA5B3-A5A6-43C9-86EC-6A3ABC4AC828}" destId="{0A52BDF3-CF82-4724-AAF7-03582FE5A913}" srcOrd="0" destOrd="0" parTransId="{973E5195-7CAD-4A6B-98E8-049BECDF0B21}" sibTransId="{58E4C0FD-3A45-4246-8644-C9C64C1818FF}"/>
    <dgm:cxn modelId="{E2F75D49-942B-42DB-A562-2641FB8C3BE2}" type="presOf" srcId="{5C0CA5B3-A5A6-43C9-86EC-6A3ABC4AC828}" destId="{94AA6762-C9AD-44C5-8F34-BF0AD72761B4}" srcOrd="0" destOrd="0" presId="urn:microsoft.com/office/officeart/2018/2/layout/IconVerticalSolidList"/>
    <dgm:cxn modelId="{AE27F656-2887-43AE-A1B0-539E7906501C}" type="presOf" srcId="{0A52BDF3-CF82-4724-AAF7-03582FE5A913}" destId="{61601BE8-563A-4069-A6E6-60D20DAA7AE5}" srcOrd="0" destOrd="0" presId="urn:microsoft.com/office/officeart/2018/2/layout/IconVerticalSolidList"/>
    <dgm:cxn modelId="{071EFD78-5DD5-45D9-A53E-61C00FAA5F4C}" srcId="{5C0CA5B3-A5A6-43C9-86EC-6A3ABC4AC828}" destId="{29FF776B-B302-4C98-BA1F-7268F7488C95}" srcOrd="2" destOrd="0" parTransId="{6FE7C751-057A-46C2-B637-7D72FA03FF79}" sibTransId="{64BE7296-7722-46DC-8EB7-3E57793D59A2}"/>
    <dgm:cxn modelId="{BF77E491-B5DF-4D9B-BDD8-3B90ACFC3FFF}" type="presOf" srcId="{43A4101F-B79F-4B03-A8FA-840C8D43ED79}" destId="{61601BE8-563A-4069-A6E6-60D20DAA7AE5}" srcOrd="0" destOrd="1" presId="urn:microsoft.com/office/officeart/2018/2/layout/IconVerticalSolidList"/>
    <dgm:cxn modelId="{CB031F95-92E4-44D8-B3F4-8DDD51E70CC7}" type="presOf" srcId="{86616A24-BD81-4AA2-9326-497027850C3C}" destId="{F66617B7-5AA5-41B5-825B-533912AD6855}" srcOrd="0" destOrd="0" presId="urn:microsoft.com/office/officeart/2018/2/layout/IconVerticalSolidList"/>
    <dgm:cxn modelId="{AA9F19A8-CB51-4D48-9B6F-05C9164DD245}" type="presOf" srcId="{E7FAF347-7285-4A26-BB34-54A93DB3D761}" destId="{E9C7BA18-FAAA-4495-A20F-35CB76A0F215}" srcOrd="0" destOrd="0" presId="urn:microsoft.com/office/officeart/2018/2/layout/IconVerticalSolidList"/>
    <dgm:cxn modelId="{BA95B6AC-0F1E-4175-9A7A-4F3F11215CEF}" srcId="{E7FAF347-7285-4A26-BB34-54A93DB3D761}" destId="{5C0CA5B3-A5A6-43C9-86EC-6A3ABC4AC828}" srcOrd="0" destOrd="0" parTransId="{7E074249-DDA0-4BAB-82A8-850C48039443}" sibTransId="{149DB2A1-3774-433B-AF80-FB1010652E8F}"/>
    <dgm:cxn modelId="{232597CC-6B16-4758-BF02-F0A3FD354F55}" srcId="{E7FAF347-7285-4A26-BB34-54A93DB3D761}" destId="{86616A24-BD81-4AA2-9326-497027850C3C}" srcOrd="2" destOrd="0" parTransId="{905A0677-D1EF-4A28-98D9-14DCE93D41BC}" sibTransId="{2BDDC845-7D27-4457-B9D3-9905782460F1}"/>
    <dgm:cxn modelId="{DACF7DEB-6BD9-4B2B-934E-E48C7B012921}" type="presOf" srcId="{056756C0-4BE2-4F51-B1B5-5D274BCFEE78}" destId="{61601BE8-563A-4069-A6E6-60D20DAA7AE5}" srcOrd="0" destOrd="3" presId="urn:microsoft.com/office/officeart/2018/2/layout/IconVerticalSolidList"/>
    <dgm:cxn modelId="{6E11CAED-DB2A-4446-AA46-A1BFE1E86FDD}" srcId="{E7FAF347-7285-4A26-BB34-54A93DB3D761}" destId="{8956D8DD-E8C8-4217-86CC-A732A565A9A2}" srcOrd="1" destOrd="0" parTransId="{B8B69D82-DB2F-4FF4-A912-1B7023F7699B}" sibTransId="{C63073B9-B2FD-4FCA-873B-7AE9BFFD16A9}"/>
    <dgm:cxn modelId="{496DE3FF-E1BE-4E2C-A2F5-B875F20AF5D9}" srcId="{5C0CA5B3-A5A6-43C9-86EC-6A3ABC4AC828}" destId="{43A4101F-B79F-4B03-A8FA-840C8D43ED79}" srcOrd="1" destOrd="0" parTransId="{D79E8D34-BB89-416B-B195-2680922EE983}" sibTransId="{53E8D9AE-F6D9-48AA-AC6D-B39299A8D367}"/>
    <dgm:cxn modelId="{C45A71F4-ACFD-474A-AB1F-F76D666D2368}" type="presParOf" srcId="{E9C7BA18-FAAA-4495-A20F-35CB76A0F215}" destId="{EC84E9A5-FA9C-4F8A-A300-8DD38DF35EF3}" srcOrd="0" destOrd="0" presId="urn:microsoft.com/office/officeart/2018/2/layout/IconVerticalSolidList"/>
    <dgm:cxn modelId="{2142EF48-2CFB-47B7-A898-C49626F395C4}" type="presParOf" srcId="{EC84E9A5-FA9C-4F8A-A300-8DD38DF35EF3}" destId="{8DE95FBC-E2DE-4C02-ADCF-D2E737AAEEF3}" srcOrd="0" destOrd="0" presId="urn:microsoft.com/office/officeart/2018/2/layout/IconVerticalSolidList"/>
    <dgm:cxn modelId="{2A9A454C-93D2-4CE6-A05C-68C7758558A4}" type="presParOf" srcId="{EC84E9A5-FA9C-4F8A-A300-8DD38DF35EF3}" destId="{D963426A-E5B6-4710-B9A1-6245CD7040E0}" srcOrd="1" destOrd="0" presId="urn:microsoft.com/office/officeart/2018/2/layout/IconVerticalSolidList"/>
    <dgm:cxn modelId="{78725954-3942-4717-80A3-14A5A2DA9F16}" type="presParOf" srcId="{EC84E9A5-FA9C-4F8A-A300-8DD38DF35EF3}" destId="{238AA856-23A1-4739-8A2F-B8A5BBA2E09B}" srcOrd="2" destOrd="0" presId="urn:microsoft.com/office/officeart/2018/2/layout/IconVerticalSolidList"/>
    <dgm:cxn modelId="{C92509F1-7656-4059-A8C6-F14B4CFDE085}" type="presParOf" srcId="{EC84E9A5-FA9C-4F8A-A300-8DD38DF35EF3}" destId="{94AA6762-C9AD-44C5-8F34-BF0AD72761B4}" srcOrd="3" destOrd="0" presId="urn:microsoft.com/office/officeart/2018/2/layout/IconVerticalSolidList"/>
    <dgm:cxn modelId="{13E0107E-CEE6-4413-A37D-8A24AFE89608}" type="presParOf" srcId="{EC84E9A5-FA9C-4F8A-A300-8DD38DF35EF3}" destId="{61601BE8-563A-4069-A6E6-60D20DAA7AE5}" srcOrd="4" destOrd="0" presId="urn:microsoft.com/office/officeart/2018/2/layout/IconVerticalSolidList"/>
    <dgm:cxn modelId="{74E71D39-333C-4F7F-9C07-556451A4C209}" type="presParOf" srcId="{E9C7BA18-FAAA-4495-A20F-35CB76A0F215}" destId="{6F3C8573-184C-4F19-B08C-4482503061BD}" srcOrd="1" destOrd="0" presId="urn:microsoft.com/office/officeart/2018/2/layout/IconVerticalSolidList"/>
    <dgm:cxn modelId="{49E41CBF-183A-4119-853D-A2572173E747}" type="presParOf" srcId="{E9C7BA18-FAAA-4495-A20F-35CB76A0F215}" destId="{3881C974-099F-4CD8-8D6D-46C921A0FDFE}" srcOrd="2" destOrd="0" presId="urn:microsoft.com/office/officeart/2018/2/layout/IconVerticalSolidList"/>
    <dgm:cxn modelId="{324D6C7A-59C7-4C72-946E-9AE2F1CAAB78}" type="presParOf" srcId="{3881C974-099F-4CD8-8D6D-46C921A0FDFE}" destId="{C36EB6B5-3190-4A52-81D1-6CA297BFAAA5}" srcOrd="0" destOrd="0" presId="urn:microsoft.com/office/officeart/2018/2/layout/IconVerticalSolidList"/>
    <dgm:cxn modelId="{497B8A93-B683-4CC2-B185-CCB684B92CAD}" type="presParOf" srcId="{3881C974-099F-4CD8-8D6D-46C921A0FDFE}" destId="{B85B0424-629D-4E00-90D4-F4AF9DB4DEC5}" srcOrd="1" destOrd="0" presId="urn:microsoft.com/office/officeart/2018/2/layout/IconVerticalSolidList"/>
    <dgm:cxn modelId="{31CE4EE8-BFD4-4725-804F-1140C255CDC0}" type="presParOf" srcId="{3881C974-099F-4CD8-8D6D-46C921A0FDFE}" destId="{94938ECF-8B07-4D23-B7BC-3C31DEF30B4A}" srcOrd="2" destOrd="0" presId="urn:microsoft.com/office/officeart/2018/2/layout/IconVerticalSolidList"/>
    <dgm:cxn modelId="{DDE22FF7-0398-42C7-A737-5005C2A7E21E}" type="presParOf" srcId="{3881C974-099F-4CD8-8D6D-46C921A0FDFE}" destId="{DB6D8DFF-A550-47F8-9394-C1815FF6BCAB}" srcOrd="3" destOrd="0" presId="urn:microsoft.com/office/officeart/2018/2/layout/IconVerticalSolidList"/>
    <dgm:cxn modelId="{12E8D8CE-A57C-412C-BEE0-E0CC3D26CCBA}" type="presParOf" srcId="{E9C7BA18-FAAA-4495-A20F-35CB76A0F215}" destId="{BF32D1CD-8DA0-48EC-B1C0-A3952879FC7D}" srcOrd="3" destOrd="0" presId="urn:microsoft.com/office/officeart/2018/2/layout/IconVerticalSolidList"/>
    <dgm:cxn modelId="{32989500-D23E-4BEE-9ABD-3DC426944D47}" type="presParOf" srcId="{E9C7BA18-FAAA-4495-A20F-35CB76A0F215}" destId="{45C716FB-7A0A-41F8-9876-358A66FCD497}" srcOrd="4" destOrd="0" presId="urn:microsoft.com/office/officeart/2018/2/layout/IconVerticalSolidList"/>
    <dgm:cxn modelId="{45D568A2-189B-47F1-A105-904D96385FA3}" type="presParOf" srcId="{45C716FB-7A0A-41F8-9876-358A66FCD497}" destId="{F700DFEF-F52F-4314-89A4-99497D0A6853}" srcOrd="0" destOrd="0" presId="urn:microsoft.com/office/officeart/2018/2/layout/IconVerticalSolidList"/>
    <dgm:cxn modelId="{75B70278-1409-4972-AB2B-9E205F0A6A7B}" type="presParOf" srcId="{45C716FB-7A0A-41F8-9876-358A66FCD497}" destId="{4FCFD90B-D69D-4CB0-9289-FEE5FADD0056}" srcOrd="1" destOrd="0" presId="urn:microsoft.com/office/officeart/2018/2/layout/IconVerticalSolidList"/>
    <dgm:cxn modelId="{D8C31F50-1567-4270-8D34-42866EEEF0A4}" type="presParOf" srcId="{45C716FB-7A0A-41F8-9876-358A66FCD497}" destId="{AA607AAA-EC71-415C-9C71-1EB56E6AF442}" srcOrd="2" destOrd="0" presId="urn:microsoft.com/office/officeart/2018/2/layout/IconVerticalSolidList"/>
    <dgm:cxn modelId="{A44F4303-5E24-4458-B880-FEF6BDB41C9F}" type="presParOf" srcId="{45C716FB-7A0A-41F8-9876-358A66FCD497}" destId="{F66617B7-5AA5-41B5-825B-533912AD685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587692-1586-4E8D-915A-CF5681E80E49}">
      <dsp:nvSpPr>
        <dsp:cNvPr id="0" name=""/>
        <dsp:cNvSpPr/>
      </dsp:nvSpPr>
      <dsp:spPr>
        <a:xfrm>
          <a:off x="74434" y="716522"/>
          <a:ext cx="920626" cy="92062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E9DF59-958C-4B4A-B92D-D00F1192267B}">
      <dsp:nvSpPr>
        <dsp:cNvPr id="0" name=""/>
        <dsp:cNvSpPr/>
      </dsp:nvSpPr>
      <dsp:spPr>
        <a:xfrm>
          <a:off x="267766" y="909854"/>
          <a:ext cx="533963" cy="533963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C3BE8-6466-4FD1-9108-0024F6983C56}">
      <dsp:nvSpPr>
        <dsp:cNvPr id="0" name=""/>
        <dsp:cNvSpPr/>
      </dsp:nvSpPr>
      <dsp:spPr>
        <a:xfrm>
          <a:off x="1216719" y="741057"/>
          <a:ext cx="2563239" cy="920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Grondwettelijke opdracht </a:t>
          </a:r>
          <a:r>
            <a:rPr lang="nl-NL" sz="1100" b="1" kern="1200" dirty="0"/>
            <a:t>’voldoende woongelegenheid’ </a:t>
          </a:r>
          <a:r>
            <a:rPr lang="nl-NL" sz="1100" kern="1200" dirty="0"/>
            <a:t>expliciet verankerd in Omgevingswet.  </a:t>
          </a:r>
          <a:endParaRPr lang="en-US" sz="1100" kern="1200" dirty="0"/>
        </a:p>
      </dsp:txBody>
      <dsp:txXfrm>
        <a:off x="1216719" y="741057"/>
        <a:ext cx="2563239" cy="920626"/>
      </dsp:txXfrm>
    </dsp:sp>
    <dsp:sp modelId="{0D04E4A3-3440-4BB2-B14E-DD220C4A8961}">
      <dsp:nvSpPr>
        <dsp:cNvPr id="0" name=""/>
        <dsp:cNvSpPr/>
      </dsp:nvSpPr>
      <dsp:spPr>
        <a:xfrm>
          <a:off x="3746601" y="741057"/>
          <a:ext cx="920626" cy="92062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4181A-AF6C-4BB1-88B0-7462146AC270}">
      <dsp:nvSpPr>
        <dsp:cNvPr id="0" name=""/>
        <dsp:cNvSpPr/>
      </dsp:nvSpPr>
      <dsp:spPr>
        <a:xfrm>
          <a:off x="3917067" y="925093"/>
          <a:ext cx="533963" cy="5339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40CDE-41FF-41F6-9271-573F92FDE493}">
      <dsp:nvSpPr>
        <dsp:cNvPr id="0" name=""/>
        <dsp:cNvSpPr/>
      </dsp:nvSpPr>
      <dsp:spPr>
        <a:xfrm>
          <a:off x="4872131" y="741057"/>
          <a:ext cx="2170048" cy="920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Overheden kunnen alle instrumenten uit </a:t>
          </a:r>
          <a:r>
            <a:rPr lang="nl-NL" sz="1100" b="1" kern="1200" dirty="0"/>
            <a:t>Omgevingswet</a:t>
          </a:r>
          <a:r>
            <a:rPr lang="nl-NL" sz="1100" kern="1200" dirty="0"/>
            <a:t> inzetten voor deze grondwettelijke taak</a:t>
          </a:r>
          <a:endParaRPr lang="en-US" sz="1100" kern="1200" dirty="0"/>
        </a:p>
      </dsp:txBody>
      <dsp:txXfrm>
        <a:off x="4872131" y="741057"/>
        <a:ext cx="2170048" cy="920626"/>
      </dsp:txXfrm>
    </dsp:sp>
    <dsp:sp modelId="{C01CFA2D-6746-4877-8585-311E3A4605E6}">
      <dsp:nvSpPr>
        <dsp:cNvPr id="0" name=""/>
        <dsp:cNvSpPr/>
      </dsp:nvSpPr>
      <dsp:spPr>
        <a:xfrm>
          <a:off x="7328845" y="741057"/>
          <a:ext cx="920626" cy="92062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949686-6E46-4679-905B-A93AB1AE286E}">
      <dsp:nvSpPr>
        <dsp:cNvPr id="0" name=""/>
        <dsp:cNvSpPr/>
      </dsp:nvSpPr>
      <dsp:spPr>
        <a:xfrm>
          <a:off x="7484074" y="864136"/>
          <a:ext cx="533963" cy="5339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931F7D-0C2A-4A69-9126-9BC78F5C0907}">
      <dsp:nvSpPr>
        <dsp:cNvPr id="0" name=""/>
        <dsp:cNvSpPr/>
      </dsp:nvSpPr>
      <dsp:spPr>
        <a:xfrm>
          <a:off x="8442021" y="741057"/>
          <a:ext cx="2606185" cy="920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Verplicht </a:t>
          </a:r>
          <a:r>
            <a:rPr lang="nl-NL" sz="1100" b="1" kern="1200" dirty="0"/>
            <a:t>Volkshuisvestingsprogramma</a:t>
          </a:r>
          <a:r>
            <a:rPr lang="nl-NL" sz="1100" kern="1200" dirty="0"/>
            <a:t>: gemeenten, provincies Rijk leggen daarin vast voor wie, waar, en hoeveel ze bouwen</a:t>
          </a:r>
          <a:endParaRPr lang="en-US" sz="1100" kern="1200" dirty="0"/>
        </a:p>
      </dsp:txBody>
      <dsp:txXfrm>
        <a:off x="8442021" y="741057"/>
        <a:ext cx="2606185" cy="920626"/>
      </dsp:txXfrm>
    </dsp:sp>
    <dsp:sp modelId="{254171F3-58C5-4A83-8714-B0A63435B697}">
      <dsp:nvSpPr>
        <dsp:cNvPr id="0" name=""/>
        <dsp:cNvSpPr/>
      </dsp:nvSpPr>
      <dsp:spPr>
        <a:xfrm>
          <a:off x="74434" y="2307788"/>
          <a:ext cx="920626" cy="92062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6F983-D512-4336-A3E2-8A4BD62E6DA2}">
      <dsp:nvSpPr>
        <dsp:cNvPr id="0" name=""/>
        <dsp:cNvSpPr/>
      </dsp:nvSpPr>
      <dsp:spPr>
        <a:xfrm>
          <a:off x="267766" y="2501120"/>
          <a:ext cx="533963" cy="5339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8EF01-6B16-4DDC-8F5B-FC23804B36FE}">
      <dsp:nvSpPr>
        <dsp:cNvPr id="0" name=""/>
        <dsp:cNvSpPr/>
      </dsp:nvSpPr>
      <dsp:spPr>
        <a:xfrm>
          <a:off x="1192338" y="2307788"/>
          <a:ext cx="2170048" cy="920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b="1" kern="1200" dirty="0"/>
            <a:t>Gemeenten</a:t>
          </a:r>
          <a:r>
            <a:rPr lang="nl-NL" sz="1100" kern="1200" dirty="0"/>
            <a:t> zorgen voor voldoende bouwlocaties voor corporaties en marktpartijen</a:t>
          </a:r>
          <a:endParaRPr lang="en-US" sz="1100" kern="1200" dirty="0"/>
        </a:p>
      </dsp:txBody>
      <dsp:txXfrm>
        <a:off x="1192338" y="2307788"/>
        <a:ext cx="2170048" cy="920626"/>
      </dsp:txXfrm>
    </dsp:sp>
    <dsp:sp modelId="{86A1E340-55D8-4F98-BCA1-D6D02A56D599}">
      <dsp:nvSpPr>
        <dsp:cNvPr id="0" name=""/>
        <dsp:cNvSpPr/>
      </dsp:nvSpPr>
      <dsp:spPr>
        <a:xfrm>
          <a:off x="3740501" y="2307788"/>
          <a:ext cx="920626" cy="92062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EAB13C-B806-46B4-BA0B-76FEEB20D181}">
      <dsp:nvSpPr>
        <dsp:cNvPr id="0" name=""/>
        <dsp:cNvSpPr/>
      </dsp:nvSpPr>
      <dsp:spPr>
        <a:xfrm>
          <a:off x="3933833" y="2501120"/>
          <a:ext cx="533963" cy="5339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2C20F-ECA9-4A31-9D37-D5C16216083D}">
      <dsp:nvSpPr>
        <dsp:cNvPr id="0" name=""/>
        <dsp:cNvSpPr/>
      </dsp:nvSpPr>
      <dsp:spPr>
        <a:xfrm>
          <a:off x="4858405" y="2307788"/>
          <a:ext cx="2170048" cy="920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b="1" kern="1200" dirty="0"/>
            <a:t>Provincie </a:t>
          </a:r>
          <a:r>
            <a:rPr lang="nl-NL" sz="1100" kern="1200" dirty="0"/>
            <a:t>krijgt expliciete opdracht te sturen op voldoende locaties in gemeenten</a:t>
          </a:r>
          <a:endParaRPr lang="en-US" sz="1100" kern="1200" dirty="0"/>
        </a:p>
      </dsp:txBody>
      <dsp:txXfrm>
        <a:off x="4858405" y="2307788"/>
        <a:ext cx="2170048" cy="920626"/>
      </dsp:txXfrm>
    </dsp:sp>
    <dsp:sp modelId="{D2868077-7C08-4264-A3F3-DBF7FBC4BFD4}">
      <dsp:nvSpPr>
        <dsp:cNvPr id="0" name=""/>
        <dsp:cNvSpPr/>
      </dsp:nvSpPr>
      <dsp:spPr>
        <a:xfrm>
          <a:off x="7269404" y="2323025"/>
          <a:ext cx="920626" cy="92062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EB188C-F9FC-445C-94C7-D25C9B6C2C74}">
      <dsp:nvSpPr>
        <dsp:cNvPr id="0" name=""/>
        <dsp:cNvSpPr/>
      </dsp:nvSpPr>
      <dsp:spPr>
        <a:xfrm>
          <a:off x="7439877" y="2470641"/>
          <a:ext cx="533963" cy="5339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392BD9-27C8-4A5E-8813-FEE1C7AE4F27}">
      <dsp:nvSpPr>
        <dsp:cNvPr id="0" name=""/>
        <dsp:cNvSpPr/>
      </dsp:nvSpPr>
      <dsp:spPr>
        <a:xfrm>
          <a:off x="8486388" y="2245784"/>
          <a:ext cx="2170048" cy="920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b="1" i="0" kern="1200" baseline="0" dirty="0"/>
            <a:t>Rijk en provincies</a:t>
          </a:r>
          <a:r>
            <a:rPr lang="nl-NL" sz="1100" b="0" i="0" kern="1200" baseline="0" dirty="0"/>
            <a:t> </a:t>
          </a:r>
          <a:r>
            <a:rPr lang="nl-NL" sz="1100" kern="1200" dirty="0"/>
            <a:t>sturen via instructies, waar nodig hakken ze knopen door</a:t>
          </a:r>
          <a:endParaRPr lang="en-US" sz="1100" kern="1200" dirty="0"/>
        </a:p>
      </dsp:txBody>
      <dsp:txXfrm>
        <a:off x="8486388" y="2245784"/>
        <a:ext cx="2170048" cy="9206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DF4B5-E164-42F1-8CF9-6EFC694AE474}">
      <dsp:nvSpPr>
        <dsp:cNvPr id="0" name=""/>
        <dsp:cNvSpPr/>
      </dsp:nvSpPr>
      <dsp:spPr>
        <a:xfrm>
          <a:off x="0" y="70000"/>
          <a:ext cx="10407428" cy="684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Gemeenten moeten zorgen voor voldoende woningbouwlocaties in omgevingsplan.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Op die locaties mogen marktpartijen en corporaties woningen bouwen.  </a:t>
          </a:r>
          <a:endParaRPr lang="en-US" sz="1500" kern="1200" dirty="0"/>
        </a:p>
      </dsp:txBody>
      <dsp:txXfrm>
        <a:off x="33412" y="103412"/>
        <a:ext cx="10340604" cy="617626"/>
      </dsp:txXfrm>
    </dsp:sp>
    <dsp:sp modelId="{17EA3F0C-4518-4E09-BFC2-FF0CF91DE925}">
      <dsp:nvSpPr>
        <dsp:cNvPr id="0" name=""/>
        <dsp:cNvSpPr/>
      </dsp:nvSpPr>
      <dsp:spPr>
        <a:xfrm>
          <a:off x="0" y="797650"/>
          <a:ext cx="10407428" cy="684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Provincies krijgen wettelijke opdracht te sturen op genoeg locaties in omgevingsplannen gemeenten. </a:t>
          </a:r>
          <a:endParaRPr lang="en-US" sz="1500" kern="1200" dirty="0"/>
        </a:p>
      </dsp:txBody>
      <dsp:txXfrm>
        <a:off x="33412" y="831062"/>
        <a:ext cx="10340604" cy="617626"/>
      </dsp:txXfrm>
    </dsp:sp>
    <dsp:sp modelId="{8E04C5A7-FAD9-478D-89DA-C0D73F499FAB}">
      <dsp:nvSpPr>
        <dsp:cNvPr id="0" name=""/>
        <dsp:cNvSpPr/>
      </dsp:nvSpPr>
      <dsp:spPr>
        <a:xfrm>
          <a:off x="0" y="1525300"/>
          <a:ext cx="10407428" cy="684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Provincie/Rijk hebben bevoegdheid instructie te geven = wettelijke opdracht. </a:t>
          </a:r>
          <a:endParaRPr lang="en-US" sz="1500" kern="1200" dirty="0"/>
        </a:p>
      </dsp:txBody>
      <dsp:txXfrm>
        <a:off x="33412" y="1558712"/>
        <a:ext cx="10340604" cy="617626"/>
      </dsp:txXfrm>
    </dsp:sp>
    <dsp:sp modelId="{82F6DE5B-D7DA-45F3-9266-5438C5142E10}">
      <dsp:nvSpPr>
        <dsp:cNvPr id="0" name=""/>
        <dsp:cNvSpPr/>
      </dsp:nvSpPr>
      <dsp:spPr>
        <a:xfrm>
          <a:off x="0" y="2252950"/>
          <a:ext cx="10407428" cy="684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Bijvoorbeeld wettelijke opdracht aan gemeente om bouwlocatie op te nemen in omgevingsplan.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Rijk kan daarnaast ook de provincie instrueren een opdracht te geven aan gemeente </a:t>
          </a:r>
          <a:endParaRPr lang="en-US" sz="1500" kern="1200" dirty="0"/>
        </a:p>
      </dsp:txBody>
      <dsp:txXfrm>
        <a:off x="33412" y="2286362"/>
        <a:ext cx="10340604" cy="617626"/>
      </dsp:txXfrm>
    </dsp:sp>
    <dsp:sp modelId="{C0E9D65A-DF71-48FF-9258-66967D1DEA56}">
      <dsp:nvSpPr>
        <dsp:cNvPr id="0" name=""/>
        <dsp:cNvSpPr/>
      </dsp:nvSpPr>
      <dsp:spPr>
        <a:xfrm>
          <a:off x="0" y="2980600"/>
          <a:ext cx="10407428" cy="684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Zo hakken Rijk en provincie een knoop door over een discussielocatie</a:t>
          </a:r>
          <a:endParaRPr lang="en-US" sz="1500" kern="1200" dirty="0"/>
        </a:p>
      </dsp:txBody>
      <dsp:txXfrm>
        <a:off x="33412" y="3014012"/>
        <a:ext cx="10340604" cy="617626"/>
      </dsp:txXfrm>
    </dsp:sp>
    <dsp:sp modelId="{CBBAA94D-AC4D-4151-9BE0-269BEB701AAE}">
      <dsp:nvSpPr>
        <dsp:cNvPr id="0" name=""/>
        <dsp:cNvSpPr/>
      </dsp:nvSpPr>
      <dsp:spPr>
        <a:xfrm>
          <a:off x="0" y="3708250"/>
          <a:ext cx="10407428" cy="684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Bij niet-opvolgen instructie: provincie/Rijk kunnen als ultiem middel in de plaats treden door zelf het omgevingsplan te wijzigen</a:t>
          </a:r>
          <a:endParaRPr lang="en-US" sz="1500" kern="1200" dirty="0"/>
        </a:p>
      </dsp:txBody>
      <dsp:txXfrm>
        <a:off x="33412" y="3741662"/>
        <a:ext cx="10340604" cy="6176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C59A9-CC50-4FBE-88FB-F6CB144E9D65}">
      <dsp:nvSpPr>
        <dsp:cNvPr id="0" name=""/>
        <dsp:cNvSpPr/>
      </dsp:nvSpPr>
      <dsp:spPr>
        <a:xfrm>
          <a:off x="0" y="1631"/>
          <a:ext cx="10923588" cy="8270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4C8D6-76F2-478E-92C5-361F09591EDA}">
      <dsp:nvSpPr>
        <dsp:cNvPr id="0" name=""/>
        <dsp:cNvSpPr/>
      </dsp:nvSpPr>
      <dsp:spPr>
        <a:xfrm>
          <a:off x="250193" y="187726"/>
          <a:ext cx="454897" cy="4548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A9840-8B2E-4C73-9DAB-4ED38D134952}">
      <dsp:nvSpPr>
        <dsp:cNvPr id="0" name=""/>
        <dsp:cNvSpPr/>
      </dsp:nvSpPr>
      <dsp:spPr>
        <a:xfrm>
          <a:off x="955285" y="1631"/>
          <a:ext cx="9968302" cy="827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33" tIns="87533" rIns="87533" bIns="8753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Voldoende betaalbare woningen voor mensen met een </a:t>
          </a:r>
          <a:r>
            <a:rPr lang="nl-NL" sz="2100" b="1" kern="1200"/>
            <a:t>laag inkomen </a:t>
          </a:r>
          <a:r>
            <a:rPr lang="nl-NL" sz="2100" kern="1200"/>
            <a:t>en </a:t>
          </a:r>
          <a:r>
            <a:rPr lang="nl-NL" sz="2100" b="1" kern="1200"/>
            <a:t>middeninkomen</a:t>
          </a:r>
          <a:endParaRPr lang="en-US" sz="2100" kern="1200"/>
        </a:p>
      </dsp:txBody>
      <dsp:txXfrm>
        <a:off x="955285" y="1631"/>
        <a:ext cx="9968302" cy="827087"/>
      </dsp:txXfrm>
    </dsp:sp>
    <dsp:sp modelId="{DBA904D2-DEF9-41A4-850D-E8BAC6980524}">
      <dsp:nvSpPr>
        <dsp:cNvPr id="0" name=""/>
        <dsp:cNvSpPr/>
      </dsp:nvSpPr>
      <dsp:spPr>
        <a:xfrm>
          <a:off x="0" y="1035490"/>
          <a:ext cx="10923588" cy="8270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1CC4F3-3FC6-4D4A-A614-6A69B8AFE835}">
      <dsp:nvSpPr>
        <dsp:cNvPr id="0" name=""/>
        <dsp:cNvSpPr/>
      </dsp:nvSpPr>
      <dsp:spPr>
        <a:xfrm>
          <a:off x="250193" y="1221585"/>
          <a:ext cx="454897" cy="4548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0D8F7-19C9-4C78-9600-2B8C62408C85}">
      <dsp:nvSpPr>
        <dsp:cNvPr id="0" name=""/>
        <dsp:cNvSpPr/>
      </dsp:nvSpPr>
      <dsp:spPr>
        <a:xfrm>
          <a:off x="955285" y="1035490"/>
          <a:ext cx="9968302" cy="827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33" tIns="87533" rIns="87533" bIns="8753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b="1" kern="1200"/>
            <a:t>Twee derde</a:t>
          </a:r>
          <a:r>
            <a:rPr lang="nl-NL" sz="2100" kern="1200"/>
            <a:t> betaalbare nieuwbouw landelijk, provinciaal, regionaal</a:t>
          </a:r>
          <a:endParaRPr lang="en-US" sz="2100" kern="1200"/>
        </a:p>
      </dsp:txBody>
      <dsp:txXfrm>
        <a:off x="955285" y="1035490"/>
        <a:ext cx="9968302" cy="827087"/>
      </dsp:txXfrm>
    </dsp:sp>
    <dsp:sp modelId="{D3DDEF0E-E2C0-433B-9561-610347263882}">
      <dsp:nvSpPr>
        <dsp:cNvPr id="0" name=""/>
        <dsp:cNvSpPr/>
      </dsp:nvSpPr>
      <dsp:spPr>
        <a:xfrm>
          <a:off x="0" y="2069349"/>
          <a:ext cx="10923588" cy="8270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B2416A-B74A-437C-AFBF-7A60AED381D7}">
      <dsp:nvSpPr>
        <dsp:cNvPr id="0" name=""/>
        <dsp:cNvSpPr/>
      </dsp:nvSpPr>
      <dsp:spPr>
        <a:xfrm>
          <a:off x="250193" y="2255444"/>
          <a:ext cx="454897" cy="4548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E3B586-966C-4088-A059-381A32CC736E}">
      <dsp:nvSpPr>
        <dsp:cNvPr id="0" name=""/>
        <dsp:cNvSpPr/>
      </dsp:nvSpPr>
      <dsp:spPr>
        <a:xfrm>
          <a:off x="955285" y="2069349"/>
          <a:ext cx="9968302" cy="827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33" tIns="87533" rIns="87533" bIns="8753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Betaalbaar </a:t>
          </a:r>
          <a:r>
            <a:rPr lang="nl-NL" sz="2100" b="1" kern="1200"/>
            <a:t>=</a:t>
          </a:r>
          <a:r>
            <a:rPr lang="nl-NL" sz="2100" kern="1200"/>
            <a:t> betaalbare koop, middenhuur en sociale huur </a:t>
          </a:r>
          <a:endParaRPr lang="en-US" sz="2100" kern="1200"/>
        </a:p>
      </dsp:txBody>
      <dsp:txXfrm>
        <a:off x="955285" y="2069349"/>
        <a:ext cx="9968302" cy="827087"/>
      </dsp:txXfrm>
    </dsp:sp>
    <dsp:sp modelId="{0BD4E37F-0270-48BB-9948-CE23F7241C42}">
      <dsp:nvSpPr>
        <dsp:cNvPr id="0" name=""/>
        <dsp:cNvSpPr/>
      </dsp:nvSpPr>
      <dsp:spPr>
        <a:xfrm>
          <a:off x="0" y="3103208"/>
          <a:ext cx="10923588" cy="8270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EBC15-38C4-4759-98FA-9EC775E8DA4B}">
      <dsp:nvSpPr>
        <dsp:cNvPr id="0" name=""/>
        <dsp:cNvSpPr/>
      </dsp:nvSpPr>
      <dsp:spPr>
        <a:xfrm>
          <a:off x="250193" y="3289303"/>
          <a:ext cx="454897" cy="45489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33BC5-6676-42BB-A06F-E868CAE030EF}">
      <dsp:nvSpPr>
        <dsp:cNvPr id="0" name=""/>
        <dsp:cNvSpPr/>
      </dsp:nvSpPr>
      <dsp:spPr>
        <a:xfrm>
          <a:off x="955285" y="3103208"/>
          <a:ext cx="9968302" cy="827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33" tIns="87533" rIns="87533" bIns="8753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b="1" kern="1200" dirty="0"/>
            <a:t>Uniforme</a:t>
          </a:r>
          <a:r>
            <a:rPr lang="nl-NL" sz="2100" kern="1200" dirty="0"/>
            <a:t> definities</a:t>
          </a:r>
          <a:endParaRPr lang="en-US" sz="2100" kern="1200" dirty="0"/>
        </a:p>
      </dsp:txBody>
      <dsp:txXfrm>
        <a:off x="955285" y="3103208"/>
        <a:ext cx="9968302" cy="8270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95FBC-E2DE-4C02-ADCF-D2E737AAEEF3}">
      <dsp:nvSpPr>
        <dsp:cNvPr id="0" name=""/>
        <dsp:cNvSpPr/>
      </dsp:nvSpPr>
      <dsp:spPr>
        <a:xfrm>
          <a:off x="0" y="479"/>
          <a:ext cx="10923588" cy="11231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63426A-E5B6-4710-B9A1-6245CD7040E0}">
      <dsp:nvSpPr>
        <dsp:cNvPr id="0" name=""/>
        <dsp:cNvSpPr/>
      </dsp:nvSpPr>
      <dsp:spPr>
        <a:xfrm>
          <a:off x="339747" y="253185"/>
          <a:ext cx="617723" cy="6177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A6762-C9AD-44C5-8F34-BF0AD72761B4}">
      <dsp:nvSpPr>
        <dsp:cNvPr id="0" name=""/>
        <dsp:cNvSpPr/>
      </dsp:nvSpPr>
      <dsp:spPr>
        <a:xfrm>
          <a:off x="1297219" y="479"/>
          <a:ext cx="4915614" cy="1123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65" tIns="118865" rIns="118865" bIns="11886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Kortere procedure bij de rechter:</a:t>
          </a:r>
          <a:endParaRPr lang="en-US" sz="2100" kern="1200"/>
        </a:p>
      </dsp:txBody>
      <dsp:txXfrm>
        <a:off x="1297219" y="479"/>
        <a:ext cx="4915614" cy="1123133"/>
      </dsp:txXfrm>
    </dsp:sp>
    <dsp:sp modelId="{61601BE8-563A-4069-A6E6-60D20DAA7AE5}">
      <dsp:nvSpPr>
        <dsp:cNvPr id="0" name=""/>
        <dsp:cNvSpPr/>
      </dsp:nvSpPr>
      <dsp:spPr>
        <a:xfrm>
          <a:off x="6212834" y="479"/>
          <a:ext cx="4710753" cy="1123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65" tIns="118865" rIns="118865" bIns="118865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- Eén gang naar de rechter</a:t>
          </a:r>
          <a:endParaRPr lang="en-US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- Uitspraak binnen zes maanden</a:t>
          </a:r>
          <a:endParaRPr lang="en-US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- Versnelde behandeling</a:t>
          </a:r>
          <a:endParaRPr lang="en-US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- Beroepsgronden binnen beroepstermijn. </a:t>
          </a:r>
          <a:endParaRPr lang="en-US" sz="1200" kern="1200" dirty="0"/>
        </a:p>
      </dsp:txBody>
      <dsp:txXfrm>
        <a:off x="6212834" y="479"/>
        <a:ext cx="4710753" cy="1123133"/>
      </dsp:txXfrm>
    </dsp:sp>
    <dsp:sp modelId="{C36EB6B5-3190-4A52-81D1-6CA297BFAAA5}">
      <dsp:nvSpPr>
        <dsp:cNvPr id="0" name=""/>
        <dsp:cNvSpPr/>
      </dsp:nvSpPr>
      <dsp:spPr>
        <a:xfrm>
          <a:off x="0" y="1404397"/>
          <a:ext cx="10923588" cy="11231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B0424-629D-4E00-90D4-F4AF9DB4DEC5}">
      <dsp:nvSpPr>
        <dsp:cNvPr id="0" name=""/>
        <dsp:cNvSpPr/>
      </dsp:nvSpPr>
      <dsp:spPr>
        <a:xfrm>
          <a:off x="339747" y="1657102"/>
          <a:ext cx="617723" cy="6177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6D8DFF-A550-47F8-9394-C1815FF6BCAB}">
      <dsp:nvSpPr>
        <dsp:cNvPr id="0" name=""/>
        <dsp:cNvSpPr/>
      </dsp:nvSpPr>
      <dsp:spPr>
        <a:xfrm>
          <a:off x="1297219" y="1404397"/>
          <a:ext cx="9626368" cy="1123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65" tIns="118865" rIns="118865" bIns="11886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Straatje erbij draagt bij aan verkleinen tekort en leefbare kernen. Motivering voor deze projecten wordt minder ingewikkeld door schrappen Ladder duurzame verstedelijking.</a:t>
          </a:r>
          <a:endParaRPr lang="en-US" sz="2100" kern="1200"/>
        </a:p>
      </dsp:txBody>
      <dsp:txXfrm>
        <a:off x="1297219" y="1404397"/>
        <a:ext cx="9626368" cy="1123133"/>
      </dsp:txXfrm>
    </dsp:sp>
    <dsp:sp modelId="{F700DFEF-F52F-4314-89A4-99497D0A6853}">
      <dsp:nvSpPr>
        <dsp:cNvPr id="0" name=""/>
        <dsp:cNvSpPr/>
      </dsp:nvSpPr>
      <dsp:spPr>
        <a:xfrm>
          <a:off x="0" y="2808314"/>
          <a:ext cx="10923588" cy="11231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FD90B-D69D-4CB0-9289-FEE5FADD0056}">
      <dsp:nvSpPr>
        <dsp:cNvPr id="0" name=""/>
        <dsp:cNvSpPr/>
      </dsp:nvSpPr>
      <dsp:spPr>
        <a:xfrm>
          <a:off x="339747" y="3061019"/>
          <a:ext cx="617723" cy="6177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6617B7-5AA5-41B5-825B-533912AD6855}">
      <dsp:nvSpPr>
        <dsp:cNvPr id="0" name=""/>
        <dsp:cNvSpPr/>
      </dsp:nvSpPr>
      <dsp:spPr>
        <a:xfrm>
          <a:off x="1297219" y="2808314"/>
          <a:ext cx="9626368" cy="1123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865" tIns="118865" rIns="118865" bIns="11886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Mantelzorgwoningen op eigen erf </a:t>
          </a:r>
          <a:r>
            <a:rPr lang="nl-NL" sz="2100" kern="1200" dirty="0" err="1"/>
            <a:t>vergunningvrij</a:t>
          </a:r>
          <a:r>
            <a:rPr lang="nl-NL" sz="2100" kern="1200" dirty="0"/>
            <a:t> </a:t>
          </a:r>
          <a:endParaRPr lang="en-US" sz="2100" kern="1200" dirty="0"/>
        </a:p>
      </dsp:txBody>
      <dsp:txXfrm>
        <a:off x="1297219" y="2808314"/>
        <a:ext cx="9626368" cy="1123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95154-70B8-4A54-A43C-856DD15D3735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60F19-2334-4B3A-A2A6-4AB4792CA6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287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E49B4-9AC4-AF48-AC26-DDA596EB5C6D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95536-66B0-8E41-82EE-6196717E9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290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95536-66B0-8E41-82EE-6196717E92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953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511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95536-66B0-8E41-82EE-6196717E92BC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8958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95536-66B0-8E41-82EE-6196717E92BC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1838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95536-66B0-8E41-82EE-6196717E92BC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3730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95536-66B0-8E41-82EE-6196717E92BC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369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35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038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528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54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03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820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720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940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FBCC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3285" y="546847"/>
            <a:ext cx="10295215" cy="3127874"/>
          </a:xfrm>
        </p:spPr>
        <p:txBody>
          <a:bodyPr lIns="0" tIns="0" rIns="0" bIns="0" anchor="t"/>
          <a:lstStyle>
            <a:lvl1pPr>
              <a:defRPr sz="6000" b="1"/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3285" y="3674721"/>
            <a:ext cx="8825658" cy="861420"/>
          </a:xfrm>
        </p:spPr>
        <p:txBody>
          <a:bodyPr anchor="t"/>
          <a:lstStyle>
            <a:lvl1pPr marL="0" indent="0" algn="l">
              <a:buNone/>
              <a:defRPr cap="none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32AA3-3DE9-37E6-B62E-0EA080A94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D684FE5-4E62-3B62-1AC1-0BB22F1BD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403856-202A-64AE-D6A8-B3744C44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74A29-4338-43FF-B2CB-1F24FCDA1788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A68FC1-00EC-FF4F-E17B-DE2E38B6B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2D1DD1-700F-CE6F-C476-49840D90F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40D5-08D9-44E0-A0B3-D6660FD663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97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6970E-8955-9D6B-DE88-8A212F1F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A984BC-21BA-06D0-7465-28566C292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63C0A1-364A-BE74-DA61-94639903F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74A29-4338-43FF-B2CB-1F24FCDA1788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5D9D30-4797-FC04-F8DE-9E32E3D83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E0521D-EACC-E41A-BDF8-99592008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40D5-08D9-44E0-A0B3-D6660FD663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577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2EF8D-635D-FBF3-ED29-858FAE45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EE5DE2-D9E3-790C-4229-702330E27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03DC46-36C4-7F5E-3E67-4A1B1F2D5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74A29-4338-43FF-B2CB-1F24FCDA1788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511FF6-B345-531F-4BFB-549C0EE4E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963A80-BE6A-365D-3A0A-A7A27DC76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40D5-08D9-44E0-A0B3-D6660FD663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7709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51E5DB-B4DB-D374-4897-787984BEE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2C702C-1ED5-4D71-D0FA-D86EFCE46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B6FFB3A-1708-8455-C03D-991852175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6E4082-6060-75EB-FF87-E46B47C40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74A29-4338-43FF-B2CB-1F24FCDA1788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19EB0B-6466-2EC5-D1AC-CB08BEF24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1C71E1-5018-4A0D-1D9F-3D027839A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40D5-08D9-44E0-A0B3-D6660FD663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3932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AECCC-1380-3BFA-E821-91A870355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8E54E5-764C-17F6-7391-3F9C6AA54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196DB32-E7A9-27E8-6CCC-7B543201A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398D098-1DD7-7B12-04E7-A0E8C349F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288444B-054C-2576-7172-5DDBC8D49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1F632D2-8BD6-F15A-CE80-65CD87EB8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74A29-4338-43FF-B2CB-1F24FCDA1788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C927939-CADF-B061-B296-22E9D225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9F718A2-8F2E-7E7B-91E6-75624E22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40D5-08D9-44E0-A0B3-D6660FD663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9269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7FD55F-D881-BA2E-D114-14FF54E12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1BCE83F-FDF2-9B3A-4F7B-4E7FDF79F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74A29-4338-43FF-B2CB-1F24FCDA1788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50C46F1-6676-EDB7-C88A-2287B375F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1D14BA-BEB6-2728-CC8D-7138827C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40D5-08D9-44E0-A0B3-D6660FD663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2713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5738238-8244-300E-3BA6-A43C99239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74A29-4338-43FF-B2CB-1F24FCDA1788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15221F4-821D-0231-E381-CE479C814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E5D0F1-D93F-8AB5-149B-6EFD07BE2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40D5-08D9-44E0-A0B3-D6660FD663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9980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14E57C-56FE-E8DA-7C90-85DEA851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5A8A89-5C42-9E15-98D2-EDC4639A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60C0841-780D-B012-64AC-04A0E8B64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7AFB932-EFD9-F2FB-162D-74303B4FC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74A29-4338-43FF-B2CB-1F24FCDA1788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31440AF-0D4D-DAE5-7972-2249626B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74A826-8555-CB46-67D5-1406804A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40D5-08D9-44E0-A0B3-D6660FD663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4894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69927-A21B-2209-F38F-9FC68966B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B7B663B-B7E5-DB65-BF8E-44CE91759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06A7524-DE3C-C709-1C2C-1B166D85C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079C2EA-10A6-E7A1-F3CA-A46C900F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74A29-4338-43FF-B2CB-1F24FCDA1788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CA9A4F7-3E13-CE03-F722-C859BD38C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8CE50A0-E3BB-F859-3567-73D891E0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40D5-08D9-44E0-A0B3-D6660FD663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8361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E53B58-BB24-9633-A0CE-60572DC15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F5CF95C-4DEE-8504-531F-0C3E64781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7F8553-73D8-E3E8-7B66-43F6FE412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74A29-4338-43FF-B2CB-1F24FCDA1788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FC8138-6D54-7F63-1F1F-F7F44477C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2CE3C7-3A5A-EDC6-8AE2-51F541534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40D5-08D9-44E0-A0B3-D6660FD663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4070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 marL="9525" indent="0">
              <a:buNone/>
              <a:tabLst/>
              <a:defRPr sz="2400"/>
            </a:lvl4pPr>
            <a:lvl5pPr marL="415925" indent="-415925">
              <a:tabLst/>
              <a:defRPr sz="2400"/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079C8C-9A08-440C-BF71-22CFC882BF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811B845-72D2-9949-62A0-C7357EA9F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A1D693-80F3-1EA7-387D-36E044036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74A29-4338-43FF-B2CB-1F24FCDA1788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94E0A1-3635-2732-3F3C-8ED174A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774182-A64A-396E-7396-B82CFEDF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B40D5-08D9-44E0-A0B3-D6660FD663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020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pic>
        <p:nvPicPr>
          <p:cNvPr id="6" name="Afbeelding 5" descr="RO_BZK_Logo_2_RGB_diap_n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8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6854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6163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82373" y="1161630"/>
                </a:lnTo>
                <a:lnTo>
                  <a:pt x="6099175" y="1161630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BZK_Logo_2_RGB_diap_n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05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2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BZK_Logo_2_RGB_diap_n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50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BZK_Logo_2_RGB_diap_n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52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t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28" name="Afbeelding 27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772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27 februari 2017 | Voettekst</a:t>
            </a:r>
            <a:endParaRPr lang="nl-NL" dirty="0"/>
          </a:p>
        </p:txBody>
      </p:sp>
      <p:sp>
        <p:nvSpPr>
          <p:cNvPr id="9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10478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855300 w 6099175"/>
              <a:gd name="connsiteY2" fmla="*/ 115041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55300 w 6104785"/>
              <a:gd name="connsiteY2" fmla="*/ 1150410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0162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4785" h="6858000">
                <a:moveTo>
                  <a:pt x="0" y="0"/>
                </a:moveTo>
                <a:lnTo>
                  <a:pt x="5860910" y="0"/>
                </a:lnTo>
                <a:cubicBezTo>
                  <a:pt x="5860910" y="239485"/>
                  <a:pt x="5860909" y="462139"/>
                  <a:pt x="5860909" y="701624"/>
                </a:cubicBezTo>
                <a:lnTo>
                  <a:pt x="6104785" y="701625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3" name="Tijdelijke aanduiding voor voettekst 4"/>
          <p:cNvSpPr txBox="1">
            <a:spLocks/>
          </p:cNvSpPr>
          <p:nvPr userDrawn="1"/>
        </p:nvSpPr>
        <p:spPr>
          <a:xfrm>
            <a:off x="633600" y="6220800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AF2B-AF0B-4194-B5A9-FCA7BFB44B8C}" type="datetime4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 maart 2024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Voettekst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950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t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1" name="Afbeelding 10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98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88725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0357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bg>
      <p:bgPr>
        <a:solidFill>
          <a:srgbClr val="D5E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 marL="9525" indent="0">
              <a:buNone/>
              <a:tabLst/>
              <a:defRPr sz="2400"/>
            </a:lvl4pPr>
            <a:lvl5pPr marL="415925" indent="-415925">
              <a:tabLst/>
              <a:defRPr sz="2400"/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8895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 numCol="2" spcCol="468000"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4275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7544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679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791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 strike="noStrik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145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5794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t" anchorCtr="0"/>
          <a:lstStyle>
            <a:lvl1pPr>
              <a:defRPr sz="400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7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18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24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32056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1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91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bg>
      <p:bgPr>
        <a:solidFill>
          <a:srgbClr val="FBCC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 marL="9525" indent="0">
              <a:buNone/>
              <a:tabLst/>
              <a:defRPr sz="2400"/>
            </a:lvl4pPr>
            <a:lvl5pPr marL="415925" indent="-415925">
              <a:tabLst/>
              <a:defRPr sz="2400"/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6881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952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24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6098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9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8052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7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502094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7922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63027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24715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6638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6823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5213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36262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accent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88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57549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7090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 dirty="0"/>
              <a:t>Klik om tekst of beeld toe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85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518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87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pic>
        <p:nvPicPr>
          <p:cNvPr id="12" name="Afbeelding 11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21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bg>
      <p:bgPr>
        <a:solidFill>
          <a:srgbClr val="D5E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512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4956" y="2861733"/>
            <a:ext cx="8825657" cy="1915647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bg>
      <p:bgPr>
        <a:solidFill>
          <a:srgbClr val="D5E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4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3989" y="561518"/>
            <a:ext cx="10814423" cy="9497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89" y="1806057"/>
            <a:ext cx="10814423" cy="41954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9934" y="7126982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ysClr val="windowText" lastClr="000000">
                    <a:alpha val="60000"/>
                  </a:sys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pPr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6800" y="7126980"/>
            <a:ext cx="3859200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ln>
                  <a:noFill/>
                </a:ln>
                <a:solidFill>
                  <a:sysClr val="windowText" lastClr="000000">
                    <a:alpha val="60000"/>
                  </a:sys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285413" y="7158846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ysClr val="windowText" lastClr="000000"/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0" r:id="rId3"/>
    <p:sldLayoutId id="2147483673" r:id="rId4"/>
    <p:sldLayoutId id="2147483655" r:id="rId5"/>
    <p:sldLayoutId id="2147483671" r:id="rId6"/>
    <p:sldLayoutId id="2147483651" r:id="rId7"/>
    <p:sldLayoutId id="2147483654" r:id="rId8"/>
    <p:sldLayoutId id="2147483672" r:id="rId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1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bg1"/>
        </a:buClr>
        <a:buSzPct val="80000"/>
        <a:buFont typeface="Arial" panose="020B0604020202020204" pitchFamily="34" charset="0"/>
        <a:buNone/>
        <a:defRPr sz="24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marL="360363" indent="-360363" algn="l" defTabSz="457200" rtl="0" eaLnBrk="1" latinLnBrk="0" hangingPunct="1">
        <a:spcBef>
          <a:spcPts val="1000"/>
        </a:spcBef>
        <a:spcAft>
          <a:spcPts val="0"/>
        </a:spcAft>
        <a:buClr>
          <a:schemeClr val="bg1"/>
        </a:buClr>
        <a:buSzPct val="80000"/>
        <a:buFont typeface="Arial" panose="020B0604020202020204" pitchFamily="34" charset="0"/>
        <a:buChar char="•"/>
        <a:tabLst/>
        <a:defRPr sz="2400" b="0" i="0" kern="1200">
          <a:solidFill>
            <a:schemeClr val="bg1"/>
          </a:solidFill>
          <a:latin typeface="+mj-lt"/>
          <a:ea typeface="+mj-ea"/>
          <a:cs typeface="+mj-cs"/>
        </a:defRPr>
      </a:lvl2pPr>
      <a:lvl3pPr marL="720725" indent="-360363" algn="l" defTabSz="457200" rtl="0" eaLnBrk="1" latinLnBrk="0" hangingPunct="1">
        <a:spcBef>
          <a:spcPts val="1000"/>
        </a:spcBef>
        <a:spcAft>
          <a:spcPts val="0"/>
        </a:spcAft>
        <a:buClr>
          <a:schemeClr val="bg1"/>
        </a:buClr>
        <a:buSzPct val="80000"/>
        <a:buFont typeface="Arial" panose="020B0604020202020204" pitchFamily="34" charset="0"/>
        <a:buChar char="•"/>
        <a:tabLst/>
        <a:defRPr sz="2400" b="0" i="0" kern="1200">
          <a:solidFill>
            <a:schemeClr val="bg1"/>
          </a:solidFill>
          <a:latin typeface="+mj-lt"/>
          <a:ea typeface="+mj-ea"/>
          <a:cs typeface="+mj-cs"/>
        </a:defRPr>
      </a:lvl3pPr>
      <a:lvl4pPr marL="1068388" indent="-347663" algn="l" defTabSz="457200" rtl="0" eaLnBrk="1" latinLnBrk="0" hangingPunct="1">
        <a:spcBef>
          <a:spcPts val="1000"/>
        </a:spcBef>
        <a:spcAft>
          <a:spcPts val="0"/>
        </a:spcAft>
        <a:buClr>
          <a:schemeClr val="bg1"/>
        </a:buClr>
        <a:buSzPct val="80000"/>
        <a:buFont typeface="Arial" panose="020B0604020202020204" pitchFamily="34" charset="0"/>
        <a:buChar char="•"/>
        <a:tabLst/>
        <a:defRPr sz="2400" b="0" i="0" kern="1200">
          <a:solidFill>
            <a:schemeClr val="bg1"/>
          </a:solidFill>
          <a:latin typeface="+mj-lt"/>
          <a:ea typeface="+mj-ea"/>
          <a:cs typeface="+mj-cs"/>
        </a:defRPr>
      </a:lvl4pPr>
      <a:lvl5pPr marL="1470025" indent="-401638" algn="l" defTabSz="457200" rtl="0" eaLnBrk="1" latinLnBrk="0" hangingPunct="1">
        <a:spcBef>
          <a:spcPts val="1000"/>
        </a:spcBef>
        <a:spcAft>
          <a:spcPts val="0"/>
        </a:spcAft>
        <a:buClr>
          <a:schemeClr val="bg1"/>
        </a:buClr>
        <a:buSzPct val="80000"/>
        <a:buFont typeface="Arial" panose="020B0604020202020204" pitchFamily="34" charset="0"/>
        <a:buChar char="•"/>
        <a:tabLst/>
        <a:defRPr sz="2400" b="0" i="0" kern="1200">
          <a:solidFill>
            <a:schemeClr val="bg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6CE1086-D34A-D896-8EF5-AE96D5B64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3C3F32-9ABB-2855-2A71-DD56A0714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D3D76E-C798-6CBF-5D1E-6870B191E4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74A29-4338-43FF-B2CB-1F24FCDA1788}" type="datetimeFigureOut">
              <a:rPr lang="nl-NL" smtClean="0"/>
              <a:t>12-3-2024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331C5D-620D-CEAA-9F9A-DDA3E015A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F6050B-71C0-70E9-6EE4-374FCDBC7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B40D5-08D9-44E0-A0B3-D6660FD663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413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12 maart 2024</a:t>
            </a:fld>
            <a:r>
              <a:rPr lang="en-US" dirty="0"/>
              <a:t> | </a:t>
            </a:r>
            <a:r>
              <a:rPr lang="en-US" dirty="0" err="1"/>
              <a:t>Voettekst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RO_vervolgpagina_Logo_2_RGB_pos__aangepast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9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 baseline="0">
          <a:solidFill>
            <a:schemeClr val="accent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Woondeal Limburg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1EEA9-6170-F1EE-7AC6-B09FA3823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284" y="4698915"/>
            <a:ext cx="9387539" cy="861420"/>
          </a:xfrm>
        </p:spPr>
        <p:txBody>
          <a:bodyPr/>
          <a:lstStyle/>
          <a:p>
            <a:r>
              <a:rPr lang="nl-NL" b="1" dirty="0"/>
              <a:t>Bijeenkomst gemeenten, corporaties, Rijk en provincie</a:t>
            </a:r>
          </a:p>
          <a:p>
            <a:r>
              <a:rPr lang="nl-NL" b="1" dirty="0"/>
              <a:t>Roermond, 12 maart 2024</a:t>
            </a:r>
          </a:p>
        </p:txBody>
      </p:sp>
    </p:spTree>
    <p:extLst>
      <p:ext uri="{BB962C8B-B14F-4D97-AF65-F5344CB8AC3E}">
        <p14:creationId xmlns:p14="http://schemas.microsoft.com/office/powerpoint/2010/main" val="349043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E964729-AA71-C961-1005-7734C3C343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/>
              <a:t>Gemeenten met aandeel sociale huur </a:t>
            </a:r>
            <a:r>
              <a:rPr lang="nl-NL" sz="2000" b="1" dirty="0"/>
              <a:t>boven</a:t>
            </a:r>
            <a:r>
              <a:rPr lang="nl-NL" sz="2000" dirty="0"/>
              <a:t> het landelijk gemiddelde: verplicht meer dan 40% nieuwbouw middensegment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/>
              <a:t>Gemeenten met aandeel sociale huur </a:t>
            </a:r>
            <a:r>
              <a:rPr lang="nl-NL" sz="2000" b="1" dirty="0"/>
              <a:t>onder </a:t>
            </a:r>
            <a:r>
              <a:rPr lang="nl-NL" sz="2000" dirty="0"/>
              <a:t>het landelijke gemiddelde: verplicht 30% sociale huur.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Gemeenten sturen op betaalbare nieuwbouw via omgevingsplan en privaatrecht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1DFDE11-6D62-665E-07AC-226F9B42A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 anchor="t">
            <a:normAutofit/>
          </a:bodyPr>
          <a:lstStyle/>
          <a:p>
            <a:r>
              <a:rPr lang="nl-NL" sz="2500"/>
              <a:t>Balans in de woningvoorraad in de regio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E64D50-E8BB-A98F-C710-B06BFEFAF5A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Tijdelijke aanduiding voor voettekst 4">
            <a:extLst>
              <a:ext uri="{FF2B5EF4-FFF2-40B4-BE49-F238E27FC236}">
                <a16:creationId xmlns:a16="http://schemas.microsoft.com/office/drawing/2014/main" id="{1BD3DD4F-7928-3D69-47A4-06FCD9C29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</p:spPr>
        <p:txBody>
          <a:bodyPr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maart 2024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Wetsvoorstel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Versterking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regie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volkshuisvesting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8" name="Tijdelijke aanduiding voor inhoud 27" descr="Afbeelding met ontwerp&#10;&#10;Beschrijving automatisch gegenereerd met gemiddelde betrouwbaarheid">
            <a:extLst>
              <a:ext uri="{FF2B5EF4-FFF2-40B4-BE49-F238E27FC236}">
                <a16:creationId xmlns:a16="http://schemas.microsoft.com/office/drawing/2014/main" id="{25E1A45F-79E9-B917-3B46-5DE42DF2DFF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" r="-1" b="-1"/>
          <a:stretch/>
        </p:blipFill>
        <p:spPr>
          <a:xfrm>
            <a:off x="6095288" y="-2381"/>
            <a:ext cx="6096712" cy="6860381"/>
          </a:xfrm>
          <a:noFill/>
        </p:spPr>
      </p:pic>
    </p:spTree>
    <p:extLst>
      <p:ext uri="{BB962C8B-B14F-4D97-AF65-F5344CB8AC3E}">
        <p14:creationId xmlns:p14="http://schemas.microsoft.com/office/powerpoint/2010/main" val="975955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481B577F-CDD4-2397-EAC7-BDC1EFFE3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2" y="1699665"/>
            <a:ext cx="9383205" cy="648000"/>
          </a:xfrm>
        </p:spPr>
        <p:txBody>
          <a:bodyPr/>
          <a:lstStyle/>
          <a:p>
            <a:r>
              <a:rPr lang="nl-NL" sz="1800" b="1" dirty="0"/>
              <a:t>Verstevigen lokale prestatieafspraken voor bijdrage woningcorporaties</a:t>
            </a:r>
            <a:endParaRPr lang="nl-NL" dirty="0"/>
          </a:p>
        </p:txBody>
      </p:sp>
      <p:sp>
        <p:nvSpPr>
          <p:cNvPr id="15" name="Tijdelijke aanduiding voor inhoud 14">
            <a:extLst>
              <a:ext uri="{FF2B5EF4-FFF2-40B4-BE49-F238E27FC236}">
                <a16:creationId xmlns:a16="http://schemas.microsoft.com/office/drawing/2014/main" id="{712E0389-C9E2-EEAB-F776-F286B4586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31" y="2711368"/>
            <a:ext cx="10037937" cy="3267676"/>
          </a:xfrm>
        </p:spPr>
        <p:txBody>
          <a:bodyPr/>
          <a:lstStyle/>
          <a:p>
            <a:r>
              <a:rPr lang="nl-NL" sz="2400" b="0" dirty="0"/>
              <a:t>Lokale prestatieafspraken worden verstevigd</a:t>
            </a:r>
            <a:br>
              <a:rPr lang="nl-NL" sz="2400" b="0" dirty="0"/>
            </a:br>
            <a:r>
              <a:rPr lang="en-US" sz="1800" dirty="0" err="1">
                <a:solidFill>
                  <a:schemeClr val="tx1"/>
                </a:solidFill>
                <a:latin typeface="+mj-lt"/>
              </a:rPr>
              <a:t>betere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afdwingbaarheid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door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uitbreiding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geschilbehandeling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met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geschillen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over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nakoming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prestatieafspraken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als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stok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achter de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deur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endParaRPr lang="nl-NL" sz="2400" b="0" dirty="0"/>
          </a:p>
          <a:p>
            <a:r>
              <a:rPr lang="en-US" sz="2400" dirty="0" err="1"/>
              <a:t>Werkgebied</a:t>
            </a:r>
            <a:r>
              <a:rPr lang="en-US" sz="2400" dirty="0"/>
              <a:t> </a:t>
            </a:r>
            <a:r>
              <a:rPr lang="en-US" sz="2400" dirty="0" err="1"/>
              <a:t>woningcorporaties</a:t>
            </a:r>
            <a:r>
              <a:rPr lang="en-US" sz="2400" dirty="0"/>
              <a:t> </a:t>
            </a:r>
            <a:r>
              <a:rPr lang="en-US" sz="2400" dirty="0" err="1"/>
              <a:t>wordt</a:t>
            </a:r>
            <a:r>
              <a:rPr lang="en-US" sz="2400" dirty="0"/>
              <a:t> </a:t>
            </a:r>
            <a:r>
              <a:rPr lang="en-US" sz="2400" dirty="0" err="1"/>
              <a:t>vergroot</a:t>
            </a:r>
            <a:r>
              <a:rPr lang="en-US" sz="2400" dirty="0"/>
              <a:t> </a:t>
            </a:r>
            <a:r>
              <a:rPr lang="en-US" sz="2400" dirty="0" err="1"/>
              <a:t>naar</a:t>
            </a:r>
            <a:r>
              <a:rPr lang="en-US" sz="2400" dirty="0"/>
              <a:t> hele </a:t>
            </a:r>
            <a:r>
              <a:rPr lang="en-US" sz="2400" dirty="0" err="1"/>
              <a:t>provincie</a:t>
            </a:r>
            <a:br>
              <a:rPr lang="en-US" dirty="0"/>
            </a:br>
            <a:r>
              <a:rPr lang="nl-NL" sz="1800" dirty="0">
                <a:latin typeface="+mj-lt"/>
              </a:rPr>
              <a:t>w</a:t>
            </a:r>
            <a:r>
              <a:rPr lang="nl-NL" sz="1800" dirty="0">
                <a:effectLst/>
                <a:latin typeface="+mj-lt"/>
                <a:ea typeface="Times New Roman" panose="02020603050405020304" pitchFamily="18" charset="0"/>
              </a:rPr>
              <a:t>oningcorporaties kunnen in een groter gebied bijdragen aan de volkshuisvestelijke opgave</a:t>
            </a:r>
            <a:endParaRPr lang="en-US" sz="2400" b="0" dirty="0"/>
          </a:p>
          <a:p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1DFDE11-6D62-665E-07AC-226F9B42A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35916"/>
            <a:ext cx="10923588" cy="948047"/>
          </a:xfrm>
        </p:spPr>
        <p:txBody>
          <a:bodyPr>
            <a:normAutofit/>
          </a:bodyPr>
          <a:lstStyle/>
          <a:p>
            <a:r>
              <a:rPr lang="nl-NL" dirty="0"/>
              <a:t>Sturen op betaalbaarheid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E64D50-E8BB-A98F-C710-B06BFEFAF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9" name="Afbeelding 18" descr="Afbeelding met symbool, clipart, illustratie, ontwerp&#10;&#10;Automatisch gegenereerde beschrijving">
            <a:extLst>
              <a:ext uri="{FF2B5EF4-FFF2-40B4-BE49-F238E27FC236}">
                <a16:creationId xmlns:a16="http://schemas.microsoft.com/office/drawing/2014/main" id="{EC27E515-0446-1818-361B-FE336624A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377" y="941119"/>
            <a:ext cx="1337826" cy="1517091"/>
          </a:xfrm>
          <a:prstGeom prst="rect">
            <a:avLst/>
          </a:prstGeom>
        </p:spPr>
      </p:pic>
      <p:sp>
        <p:nvSpPr>
          <p:cNvPr id="22" name="Tijdelijke aanduiding voor voettekst 4">
            <a:extLst>
              <a:ext uri="{FF2B5EF4-FFF2-40B4-BE49-F238E27FC236}">
                <a16:creationId xmlns:a16="http://schemas.microsoft.com/office/drawing/2014/main" id="{CC8C763E-7185-B844-A4B9-644231A3C9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35000" y="6221413"/>
            <a:ext cx="5003800" cy="32226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maart 2024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Wetsvoorstel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Versterking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regie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volkshuisvesting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661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3E73B38-FA6D-AA07-A350-307501485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19363"/>
            <a:ext cx="10923588" cy="948047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3</a:t>
            </a:r>
            <a:r>
              <a:rPr lang="nl-NL" b="0" kern="1200" baseline="0" dirty="0"/>
              <a:t>. Kortere procedures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EDD55FB-677E-9F0A-7E05-CEB05B52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2" y="6221413"/>
            <a:ext cx="5005389" cy="322075"/>
          </a:xfrm>
        </p:spPr>
        <p:txBody>
          <a:bodyPr vert="horz" lIns="91440" tIns="45720" rIns="0" bIns="45720" rtlCol="0" anchor="b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10" name="Tijdelijke aanduiding voor inhoud 1">
            <a:extLst>
              <a:ext uri="{FF2B5EF4-FFF2-40B4-BE49-F238E27FC236}">
                <a16:creationId xmlns:a16="http://schemas.microsoft.com/office/drawing/2014/main" id="{A6D64E10-C478-A082-F7EE-47F9BB2B76B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35000" y="2289485"/>
          <a:ext cx="10923588" cy="3931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483B019D-20DC-1BD3-0AC2-B2C1B7AAF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maart 2024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Wetsvoorstel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Versterking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regie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volkshuisvesting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289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kleding, Bagage en tassen, mouw, accessoire&#10;&#10;Automatisch gegenereerde beschrijving">
            <a:extLst>
              <a:ext uri="{FF2B5EF4-FFF2-40B4-BE49-F238E27FC236}">
                <a16:creationId xmlns:a16="http://schemas.microsoft.com/office/drawing/2014/main" id="{0413130A-228B-A3D7-B95E-7B9E39FA1C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5" y="4441371"/>
            <a:ext cx="1001574" cy="230993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3E73B38-FA6D-AA07-A350-307501485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17" y="1052513"/>
            <a:ext cx="10923588" cy="948047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b="0" kern="1200" baseline="0" dirty="0"/>
              <a:t>4. </a:t>
            </a:r>
            <a:r>
              <a:rPr lang="nl-NL" dirty="0"/>
              <a:t>Gelijke kansen urgent woningzoekenden</a:t>
            </a:r>
            <a:endParaRPr lang="nl-NL" b="0" kern="1200" baseline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EDD55FB-677E-9F0A-7E05-CEB05B52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0" bIns="45720" rtlCol="0" anchor="b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567713F0-EFEE-85BA-B07C-46B1A8A59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917" y="1854129"/>
            <a:ext cx="10923588" cy="3931928"/>
          </a:xfrm>
        </p:spPr>
        <p:txBody>
          <a:bodyPr numCol="1">
            <a:normAutofit/>
          </a:bodyPr>
          <a:lstStyle/>
          <a:p>
            <a:pPr marL="342900" lvl="0" indent="-342900" fontAlgn="base">
              <a:lnSpc>
                <a:spcPct val="90000"/>
              </a:lnSpc>
              <a:buFont typeface="Verdana" panose="020B0604030504040204" pitchFamily="34" charset="0"/>
              <a:buChar char="›"/>
              <a:tabLst>
                <a:tab pos="0" algn="l"/>
                <a:tab pos="179388" algn="l"/>
                <a:tab pos="457200" algn="l"/>
              </a:tabLst>
            </a:pPr>
            <a:r>
              <a:rPr lang="nl-NL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Woonopgave </a:t>
            </a:r>
            <a:r>
              <a:rPr lang="nl-NL" sz="1800" b="1" dirty="0" err="1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aandachtsgroepen</a:t>
            </a:r>
            <a:r>
              <a:rPr lang="nl-NL" sz="1800" b="1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krijgt vaste plek in volkshuisvestingprogramma </a:t>
            </a:r>
          </a:p>
          <a:p>
            <a:pPr marL="342900" lvl="0" indent="-342900" fontAlgn="base">
              <a:lnSpc>
                <a:spcPct val="90000"/>
              </a:lnSpc>
              <a:buFont typeface="Verdana" panose="020B0604030504040204" pitchFamily="34" charset="0"/>
              <a:buChar char="›"/>
              <a:tabLst>
                <a:tab pos="0" algn="l"/>
                <a:tab pos="179388" algn="l"/>
                <a:tab pos="457200" algn="l"/>
              </a:tabLst>
            </a:pPr>
            <a:r>
              <a:rPr lang="nl-NL" sz="1800" dirty="0" err="1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Aandachtsgroepen</a:t>
            </a:r>
            <a:r>
              <a:rPr lang="nl-NL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zijn alle groepen met bijzondere woonbehoefte: o.a. </a:t>
            </a:r>
            <a:r>
              <a:rPr lang="nl-NL" sz="1800" dirty="0">
                <a:latin typeface="Verdana" panose="020B0604030504040204" pitchFamily="34" charset="0"/>
                <a:cs typeface="Times New Roman" panose="02020603050405020304" pitchFamily="18" charset="0"/>
              </a:rPr>
              <a:t>ouderen</a:t>
            </a:r>
            <a:r>
              <a:rPr lang="nl-NL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, arbeidsmigranten, </a:t>
            </a:r>
            <a:r>
              <a:rPr lang="nl-NL" sz="1800" dirty="0">
                <a:latin typeface="Verdana" panose="020B0604030504040204" pitchFamily="34" charset="0"/>
                <a:cs typeface="Times New Roman" panose="02020603050405020304" pitchFamily="18" charset="0"/>
              </a:rPr>
              <a:t>studenten</a:t>
            </a:r>
            <a:r>
              <a:rPr lang="nl-NL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en woonwagenbewoners </a:t>
            </a:r>
          </a:p>
          <a:p>
            <a:pPr marL="342900" lvl="0" indent="-342900" fontAlgn="base">
              <a:lnSpc>
                <a:spcPct val="90000"/>
              </a:lnSpc>
              <a:buFont typeface="Verdana" panose="020B0604030504040204" pitchFamily="34" charset="0"/>
              <a:buChar char="›"/>
              <a:tabLst>
                <a:tab pos="0" algn="l"/>
                <a:tab pos="179388" algn="l"/>
                <a:tab pos="457200" algn="l"/>
              </a:tabLst>
            </a:pPr>
            <a:r>
              <a:rPr lang="nl-NL" sz="1800" kern="12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Voor sommige woningzoekenden is de woonvraag zo dringend dat zij </a:t>
            </a:r>
            <a:r>
              <a:rPr lang="nl-NL" sz="1800" b="1" kern="12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voorrang</a:t>
            </a:r>
            <a:r>
              <a:rPr lang="nl-NL" sz="1800" kern="12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nodig hebben </a:t>
            </a:r>
            <a:endParaRPr lang="nl-NL" sz="18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90000"/>
              </a:lnSpc>
              <a:buFont typeface="Verdana" panose="020B0604030504040204" pitchFamily="34" charset="0"/>
              <a:buChar char="›"/>
              <a:tabLst>
                <a:tab pos="0" algn="l"/>
                <a:tab pos="179388" algn="l"/>
                <a:tab pos="457200" algn="l"/>
              </a:tabLst>
            </a:pPr>
            <a:r>
              <a:rPr lang="nl-NL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Nu krijgen ze in de ene gemeente wel urgentie en in de ander niet</a:t>
            </a:r>
          </a:p>
          <a:p>
            <a:pPr marL="342900" lvl="0" indent="-342900" fontAlgn="base">
              <a:lnSpc>
                <a:spcPct val="90000"/>
              </a:lnSpc>
              <a:buFont typeface="Verdana" panose="020B0604030504040204" pitchFamily="34" charset="0"/>
              <a:buChar char="›"/>
              <a:tabLst>
                <a:tab pos="0" algn="l"/>
                <a:tab pos="179388" algn="l"/>
                <a:tab pos="457200" algn="l"/>
              </a:tabLst>
            </a:pPr>
            <a:r>
              <a:rPr lang="nl-NL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Minder kans op woning voor regulier woningzoekenden én risico’s voor de leefbaarheid in kwetsbare wijken</a:t>
            </a:r>
          </a:p>
          <a:p>
            <a:pPr marL="342900" lvl="0" indent="-342900" fontAlgn="base">
              <a:lnSpc>
                <a:spcPct val="90000"/>
              </a:lnSpc>
              <a:buFont typeface="Verdana" panose="020B0604030504040204" pitchFamily="34" charset="0"/>
              <a:buChar char="›"/>
              <a:tabLst>
                <a:tab pos="0" algn="l"/>
                <a:tab pos="179388" algn="l"/>
                <a:tab pos="457200" algn="l"/>
              </a:tabLst>
            </a:pPr>
            <a:r>
              <a:rPr lang="nl-NL" sz="1800" dirty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Daarom regelen we hun urgentie landelijk, zo krijgen ze gelijke kansen</a:t>
            </a:r>
          </a:p>
          <a:p>
            <a:pPr algn="just"/>
            <a:endParaRPr lang="nl-NL" dirty="0"/>
          </a:p>
        </p:txBody>
      </p:sp>
      <p:pic>
        <p:nvPicPr>
          <p:cNvPr id="17" name="Afbeelding 16" descr="Afbeelding met kleding, mouw&#10;&#10;Automatisch gegenereerde beschrijving">
            <a:extLst>
              <a:ext uri="{FF2B5EF4-FFF2-40B4-BE49-F238E27FC236}">
                <a16:creationId xmlns:a16="http://schemas.microsoft.com/office/drawing/2014/main" id="{80999EEF-8E93-F8CA-7E98-129896C0A4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07577" y="295037"/>
            <a:ext cx="898845" cy="2312606"/>
          </a:xfrm>
          <a:prstGeom prst="rect">
            <a:avLst/>
          </a:prstGeom>
        </p:spPr>
      </p:pic>
      <p:sp>
        <p:nvSpPr>
          <p:cNvPr id="20" name="Tijdelijke aanduiding voor voettekst 4">
            <a:extLst>
              <a:ext uri="{FF2B5EF4-FFF2-40B4-BE49-F238E27FC236}">
                <a16:creationId xmlns:a16="http://schemas.microsoft.com/office/drawing/2014/main" id="{274051EC-2EA2-59FD-CDA4-18FF48B31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34199" y="6370703"/>
            <a:ext cx="5003800" cy="3220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maart 2024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Wetsvoorstel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Versterking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regie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volkshuisvesting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666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3E73B38-FA6D-AA07-A350-307501485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1052513"/>
            <a:ext cx="10923588" cy="948047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/>
              <a:t>Gelijke kansen urgent woningzoekenden</a:t>
            </a:r>
            <a:endParaRPr lang="nl-NL" b="0" kern="1200" baseline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EDD55FB-677E-9F0A-7E05-CEB05B52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21413"/>
            <a:ext cx="5005389" cy="322075"/>
          </a:xfrm>
        </p:spPr>
        <p:txBody>
          <a:bodyPr vert="horz" lIns="91440" tIns="45720" rIns="0" bIns="45720" rtlCol="0" anchor="b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567713F0-EFEE-85BA-B07C-46B1A8A59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873559"/>
            <a:ext cx="11141668" cy="3931928"/>
          </a:xfrm>
        </p:spPr>
        <p:txBody>
          <a:bodyPr numCol="1">
            <a:normAutofit/>
          </a:bodyPr>
          <a:lstStyle/>
          <a:p>
            <a:pPr lvl="0">
              <a:lnSpc>
                <a:spcPct val="100000"/>
              </a:lnSpc>
              <a:defRPr b="1"/>
            </a:pPr>
            <a:r>
              <a:rPr lang="nl-NL" b="1" dirty="0">
                <a:solidFill>
                  <a:srgbClr val="38870D"/>
                </a:solidFill>
              </a:rPr>
              <a:t>Wie wordt landelijk urgent? </a:t>
            </a:r>
          </a:p>
          <a:p>
            <a:pPr lvl="0">
              <a:lnSpc>
                <a:spcPct val="100000"/>
              </a:lnSpc>
              <a:defRPr b="1"/>
            </a:pPr>
            <a:r>
              <a:rPr lang="nl-NL" sz="1800" b="0" dirty="0"/>
              <a:t>Groepen van wie de huisvesting met groot maatschappelijk belang gepaard gaat </a:t>
            </a:r>
            <a:endParaRPr lang="en-US" sz="1800" b="0" dirty="0"/>
          </a:p>
          <a:p>
            <a:pPr lvl="0">
              <a:lnSpc>
                <a:spcPct val="100000"/>
              </a:lnSpc>
              <a:defRPr b="1"/>
            </a:pPr>
            <a:r>
              <a:rPr lang="nl-NL" sz="1800" b="0" dirty="0"/>
              <a:t>Onder meer mantelzorgers, mensen met urgente medische problematiek en </a:t>
            </a:r>
            <a:r>
              <a:rPr lang="nl-NL" sz="1800" b="0" dirty="0" err="1"/>
              <a:t>uitstromers</a:t>
            </a:r>
            <a:r>
              <a:rPr lang="nl-NL" sz="1800" b="0" dirty="0"/>
              <a:t> uit (zorg)instellingen, zoals de maatschappelijke opvang en beschermd wonen </a:t>
            </a:r>
            <a:endParaRPr lang="en-US" sz="1800" b="0" dirty="0"/>
          </a:p>
          <a:p>
            <a:pPr lvl="0">
              <a:lnSpc>
                <a:spcPct val="100000"/>
              </a:lnSpc>
              <a:defRPr b="1"/>
            </a:pPr>
            <a:r>
              <a:rPr lang="nl-NL" sz="1800" b="0" dirty="0"/>
              <a:t>Scherpe definities en weigeringsgronden, want:</a:t>
            </a:r>
            <a:br>
              <a:rPr lang="nl-NL" sz="1800" b="0" dirty="0"/>
            </a:br>
            <a:r>
              <a:rPr lang="nl-NL" sz="1800" b="0" dirty="0"/>
              <a:t> ‘iedereen urgent = niemand urgent’</a:t>
            </a:r>
            <a:endParaRPr lang="en-US" sz="1800" b="0" dirty="0"/>
          </a:p>
          <a:p>
            <a:pPr algn="just"/>
            <a:endParaRPr lang="nl-NL" dirty="0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6FAA53D2-FA6C-F45F-4724-DE8FD95D5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maart 2024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Wetsvoorstel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Versterking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regie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volkshuisvesting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B3CF91E1-5018-79C0-67F2-2909EBAED232}"/>
              </a:ext>
            </a:extLst>
          </p:cNvPr>
          <p:cNvSpPr/>
          <p:nvPr/>
        </p:nvSpPr>
        <p:spPr>
          <a:xfrm>
            <a:off x="6853747" y="3479578"/>
            <a:ext cx="3430675" cy="331223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3496C07B-3D67-3402-C403-D3384572F3DB}"/>
              </a:ext>
            </a:extLst>
          </p:cNvPr>
          <p:cNvSpPr/>
          <p:nvPr/>
        </p:nvSpPr>
        <p:spPr>
          <a:xfrm>
            <a:off x="8181804" y="4215036"/>
            <a:ext cx="2102618" cy="21805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Afbeelding 6" descr="Afbeelding met kleding, persoon, schoeisel, staan&#10;&#10;Automatisch gegenereerde beschrijving">
            <a:extLst>
              <a:ext uri="{FF2B5EF4-FFF2-40B4-BE49-F238E27FC236}">
                <a16:creationId xmlns:a16="http://schemas.microsoft.com/office/drawing/2014/main" id="{808BDB54-06D6-3A8C-74EC-BCEC5D5FF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50" y="314983"/>
            <a:ext cx="1275018" cy="1719088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BB785BFA-7ECA-8EB5-1DC2-19AAAD3D1F47}"/>
              </a:ext>
            </a:extLst>
          </p:cNvPr>
          <p:cNvSpPr/>
          <p:nvPr/>
        </p:nvSpPr>
        <p:spPr>
          <a:xfrm>
            <a:off x="9308720" y="5171048"/>
            <a:ext cx="813559" cy="76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8BA4BFB-5538-FE39-9A2C-3F0FE9D77B13}"/>
              </a:ext>
            </a:extLst>
          </p:cNvPr>
          <p:cNvSpPr txBox="1"/>
          <p:nvPr/>
        </p:nvSpPr>
        <p:spPr>
          <a:xfrm>
            <a:off x="8059851" y="3823843"/>
            <a:ext cx="1992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woonbehoefte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B9C0FF5-7C9A-2AED-3525-79A1BA8E18BE}"/>
              </a:ext>
            </a:extLst>
          </p:cNvPr>
          <p:cNvSpPr txBox="1"/>
          <p:nvPr/>
        </p:nvSpPr>
        <p:spPr>
          <a:xfrm>
            <a:off x="8509564" y="4545622"/>
            <a:ext cx="1992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Aandachtsgroepen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1E8C088-7137-DCB9-9AA8-B5DC68960CB9}"/>
              </a:ext>
            </a:extLst>
          </p:cNvPr>
          <p:cNvSpPr txBox="1"/>
          <p:nvPr/>
        </p:nvSpPr>
        <p:spPr>
          <a:xfrm>
            <a:off x="9308720" y="5413548"/>
            <a:ext cx="1992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Urgenten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054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inaasappel, Rechthoek, ontwerp, schermopname&#10;&#10;Automatisch gegenereerde beschrijving">
            <a:extLst>
              <a:ext uri="{FF2B5EF4-FFF2-40B4-BE49-F238E27FC236}">
                <a16:creationId xmlns:a16="http://schemas.microsoft.com/office/drawing/2014/main" id="{7B949471-3B1E-2F65-1EC6-37CDFAE2F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713" y="3230880"/>
            <a:ext cx="3567792" cy="3140286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3E73B38-FA6D-AA07-A350-307501485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95" y="922948"/>
            <a:ext cx="10923588" cy="948047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Gelijke kansen urgent woningzoekenden</a:t>
            </a:r>
            <a:endParaRPr lang="nl-NL" b="0" kern="1200" baseline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EDD55FB-677E-9F0A-7E05-CEB05B52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0" bIns="45720" rtlCol="0" anchor="b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567713F0-EFEE-85BA-B07C-46B1A8A59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95" y="1693355"/>
            <a:ext cx="10923588" cy="3931928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38870D"/>
                </a:solidFill>
              </a:rPr>
              <a:t>Wat moet een gemeente regelen?</a:t>
            </a:r>
          </a:p>
          <a:p>
            <a:pPr lvl="0">
              <a:lnSpc>
                <a:spcPct val="100000"/>
              </a:lnSpc>
            </a:pPr>
            <a:r>
              <a:rPr lang="nl-NL" sz="1700" dirty="0"/>
              <a:t>Gemeenten maken regionale afspraken over samen huisvesten </a:t>
            </a:r>
            <a:r>
              <a:rPr lang="nl-NL" sz="1700" dirty="0" err="1"/>
              <a:t>urgenten</a:t>
            </a:r>
            <a:r>
              <a:rPr lang="nl-NL" sz="1700" dirty="0"/>
              <a:t>;</a:t>
            </a:r>
            <a:endParaRPr lang="en-US" sz="1700" dirty="0"/>
          </a:p>
          <a:p>
            <a:pPr lvl="0">
              <a:lnSpc>
                <a:spcPct val="100000"/>
              </a:lnSpc>
            </a:pPr>
            <a:r>
              <a:rPr lang="nl-NL" sz="1700" dirty="0"/>
              <a:t>Gemeenten stellen ieder een huisvestingsverordening op en leggen de gemaakte afspraak daarin vast.</a:t>
            </a:r>
            <a:endParaRPr lang="en-US" sz="1700" dirty="0"/>
          </a:p>
          <a:p>
            <a:pPr lvl="0">
              <a:lnSpc>
                <a:spcPct val="100000"/>
              </a:lnSpc>
            </a:pPr>
            <a:r>
              <a:rPr lang="nl-NL" sz="1700" dirty="0"/>
              <a:t>Lukt dit niet binnen 2 jaar: wettelijke </a:t>
            </a:r>
            <a:r>
              <a:rPr lang="nl-NL" sz="1700" b="0" i="0" baseline="0" dirty="0"/>
              <a:t>norm van 15% per gemeente</a:t>
            </a:r>
            <a:endParaRPr lang="en-US" sz="1700" dirty="0"/>
          </a:p>
          <a:p>
            <a:r>
              <a:rPr lang="nl-NL" sz="1700" dirty="0"/>
              <a:t>Gemeente mag zelf aanvullende urgente groepen aanwijzen, </a:t>
            </a:r>
            <a:br>
              <a:rPr lang="nl-NL" sz="1700" dirty="0"/>
            </a:br>
            <a:r>
              <a:rPr lang="nl-NL" sz="1700" dirty="0"/>
              <a:t>vallen in principe buiten regionale afspraken</a:t>
            </a:r>
          </a:p>
          <a:p>
            <a:r>
              <a:rPr lang="nl-NL" sz="1700" dirty="0"/>
              <a:t>Wet regie regelt </a:t>
            </a:r>
            <a:r>
              <a:rPr lang="nl-NL" sz="1700" b="1" dirty="0"/>
              <a:t>niet </a:t>
            </a:r>
            <a:r>
              <a:rPr lang="nl-NL" sz="1700" dirty="0"/>
              <a:t>huisvesting statushouders. </a:t>
            </a:r>
            <a:br>
              <a:rPr lang="nl-NL" sz="1700" dirty="0"/>
            </a:br>
            <a:r>
              <a:rPr lang="nl-NL" sz="1700" dirty="0"/>
              <a:t>Wordt geregeld in andere regelgeving met bestaande</a:t>
            </a:r>
            <a:br>
              <a:rPr lang="nl-NL" sz="1700" dirty="0"/>
            </a:br>
            <a:r>
              <a:rPr lang="nl-NL" sz="1700" dirty="0"/>
              <a:t>systematiek van taakstelling.</a:t>
            </a:r>
          </a:p>
          <a:p>
            <a:pPr algn="just"/>
            <a:endParaRPr lang="nl-NL" dirty="0"/>
          </a:p>
        </p:txBody>
      </p:sp>
      <p:pic>
        <p:nvPicPr>
          <p:cNvPr id="9" name="Afbeelding 8" descr="Afbeelding met kleding, tekenfilm, mouw&#10;&#10;Automatisch gegenereerde beschrijving">
            <a:extLst>
              <a:ext uri="{FF2B5EF4-FFF2-40B4-BE49-F238E27FC236}">
                <a16:creationId xmlns:a16="http://schemas.microsoft.com/office/drawing/2014/main" id="{904CDB2C-533A-B279-17C8-765294DC8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6648" y="5006321"/>
            <a:ext cx="524148" cy="1736983"/>
          </a:xfrm>
          <a:prstGeom prst="rect">
            <a:avLst/>
          </a:prstGeom>
        </p:spPr>
      </p:pic>
      <p:pic>
        <p:nvPicPr>
          <p:cNvPr id="11" name="Afbeelding 10" descr="Afbeelding met kleding, mouw&#10;&#10;Automatisch gegenereerde beschrijving">
            <a:extLst>
              <a:ext uri="{FF2B5EF4-FFF2-40B4-BE49-F238E27FC236}">
                <a16:creationId xmlns:a16="http://schemas.microsoft.com/office/drawing/2014/main" id="{2ACA9B12-CF1A-43D2-2D37-F22A84A059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17" y="4981109"/>
            <a:ext cx="617249" cy="1588098"/>
          </a:xfrm>
          <a:prstGeom prst="rect">
            <a:avLst/>
          </a:prstGeom>
        </p:spPr>
      </p:pic>
      <p:sp>
        <p:nvSpPr>
          <p:cNvPr id="12" name="Tijdelijke aanduiding voor voettekst 4">
            <a:extLst>
              <a:ext uri="{FF2B5EF4-FFF2-40B4-BE49-F238E27FC236}">
                <a16:creationId xmlns:a16="http://schemas.microsoft.com/office/drawing/2014/main" id="{D248DEFF-D224-4E6D-3F2A-E9C86502C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maart 2024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Wetsvoorstel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Versterking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regie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volkshuisvesting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179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6C49A-451C-F810-91DB-008459AA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931932-E76C-C3F9-6AA9-0BE07EFE2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Tijdelijke aanduiding voor afbeelding 8" descr="Afbeelding met hemel, buitenshuis, kleding, wolk&#10;&#10;Automatisch gegenereerde beschrijving">
            <a:extLst>
              <a:ext uri="{FF2B5EF4-FFF2-40B4-BE49-F238E27FC236}">
                <a16:creationId xmlns:a16="http://schemas.microsoft.com/office/drawing/2014/main" id="{F62F0027-165D-B26F-5D38-547FAF14B27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7" r="20377"/>
          <a:stretch>
            <a:fillRect/>
          </a:stretch>
        </p:blipFill>
        <p:spPr/>
      </p:pic>
      <p:sp>
        <p:nvSpPr>
          <p:cNvPr id="10" name="Tijdelijke aanduiding voor voettekst 4">
            <a:extLst>
              <a:ext uri="{FF2B5EF4-FFF2-40B4-BE49-F238E27FC236}">
                <a16:creationId xmlns:a16="http://schemas.microsoft.com/office/drawing/2014/main" id="{91BB4B29-5844-2228-DABD-B656A146C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maart 2024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Wetsvoorstel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Versterking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regie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volkshuisvesting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142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389F2EA-C433-44EF-DCAF-4AF0B17AE50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16" y="521597"/>
            <a:ext cx="8028567" cy="5860853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B8E6256E-B97B-AFD7-68A2-DE3DF4650F2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553199" y="6221413"/>
            <a:ext cx="5005389" cy="3220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A7BDC8BD-59F6-81E0-B953-0F0452DC9C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maart 2024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| Wet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Versterking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regie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volkshuisvesting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58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8985" y="311897"/>
            <a:ext cx="10295215" cy="837453"/>
          </a:xfrm>
        </p:spPr>
        <p:txBody>
          <a:bodyPr/>
          <a:lstStyle/>
          <a:p>
            <a:pPr lvl="0" algn="ctr"/>
            <a:r>
              <a:rPr lang="nl-NL" sz="3200" dirty="0"/>
              <a:t>Versnellingstafel</a:t>
            </a:r>
            <a:br>
              <a:rPr lang="nl-NL" sz="3200" dirty="0"/>
            </a:br>
            <a:endParaRPr lang="nl-NL" sz="3200" dirty="0"/>
          </a:p>
        </p:txBody>
      </p:sp>
      <p:sp>
        <p:nvSpPr>
          <p:cNvPr id="4" name="Rechthoek 3"/>
          <p:cNvSpPr/>
          <p:nvPr/>
        </p:nvSpPr>
        <p:spPr>
          <a:xfrm>
            <a:off x="8237886" y="1332922"/>
            <a:ext cx="341032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543791" y="2225474"/>
            <a:ext cx="7761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Mathea Severeijns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Provincie Limburg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911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Versnellingstafels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6067" y="1511299"/>
            <a:ext cx="6658611" cy="5024179"/>
          </a:xfrm>
        </p:spPr>
        <p:txBody>
          <a:bodyPr>
            <a:normAutofit/>
          </a:bodyPr>
          <a:lstStyle/>
          <a:p>
            <a:r>
              <a:rPr lang="nl-NL" sz="2000" u="sng" dirty="0"/>
              <a:t>Afspraak Woondeal</a:t>
            </a:r>
            <a:endParaRPr lang="nl-NL" sz="2000" dirty="0"/>
          </a:p>
          <a:p>
            <a:r>
              <a:rPr lang="nl-NL" sz="2000" dirty="0"/>
              <a:t>Provincie, gemeenten (al dan niet in regionaal verband) en corporaties richten een of meerdere versnellingstafels</a:t>
            </a:r>
          </a:p>
          <a:p>
            <a:r>
              <a:rPr lang="nl-NL" sz="2000" dirty="0"/>
              <a:t>waarin afspraken gemaakt worden om specifieke woningbouwprojecten te versnellen en/of thematische knelpunten op te lossen. </a:t>
            </a:r>
          </a:p>
          <a:p>
            <a:endParaRPr lang="nl-NL" sz="2000" dirty="0"/>
          </a:p>
          <a:p>
            <a:r>
              <a:rPr lang="nl-NL" sz="2000" dirty="0"/>
              <a:t>&gt; Deze versnellingstafels zijn gericht op de specifieke vraagstelling (maatwerk) en worden georganiseerd met relevante partners in het betreffende werkgebied.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D1A1ADB-256C-4C65-B305-BCC5DF569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924" y="1223353"/>
            <a:ext cx="3378488" cy="47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18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3989" y="256344"/>
            <a:ext cx="10814423" cy="949782"/>
          </a:xfrm>
        </p:spPr>
        <p:txBody>
          <a:bodyPr/>
          <a:lstStyle/>
          <a:p>
            <a:pPr algn="ctr"/>
            <a:r>
              <a:rPr lang="nl-NL" sz="3200" dirty="0"/>
              <a:t>Programma Woonkamer 12 maart</a:t>
            </a:r>
          </a:p>
        </p:txBody>
      </p:sp>
      <p:sp>
        <p:nvSpPr>
          <p:cNvPr id="3" name="Rechthoek 2"/>
          <p:cNvSpPr/>
          <p:nvPr/>
        </p:nvSpPr>
        <p:spPr>
          <a:xfrm>
            <a:off x="915998" y="733246"/>
            <a:ext cx="987346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Welkom!</a:t>
            </a:r>
            <a:endParaRPr lang="nl-NL" sz="20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000" dirty="0">
                <a:solidFill>
                  <a:prstClr val="black"/>
                </a:solidFill>
                <a:latin typeface="Gill Sans MT" panose="020B0502020104020203" pitchFamily="34" charset="0"/>
              </a:rPr>
              <a:t>10:00	</a:t>
            </a:r>
            <a:r>
              <a:rPr lang="nl-NL" sz="2000" dirty="0">
                <a:solidFill>
                  <a:schemeClr val="bg1"/>
                </a:solidFill>
                <a:latin typeface="Gill Sans MT" panose="020B0502020104020203" pitchFamily="34" charset="0"/>
              </a:rPr>
              <a:t>Opening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				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20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lvl="0">
              <a:defRPr/>
            </a:pPr>
            <a:r>
              <a:rPr lang="nl-NL" sz="2000" dirty="0">
                <a:solidFill>
                  <a:prstClr val="black"/>
                </a:solidFill>
                <a:latin typeface="Gill Sans MT" panose="020B0502020104020203" pitchFamily="34" charset="0"/>
              </a:rPr>
              <a:t>10:05	Presentatie Wet versterking Regie op de Volkshuisvesting</a:t>
            </a:r>
          </a:p>
          <a:p>
            <a:pPr lvl="2">
              <a:defRPr/>
            </a:pPr>
            <a:r>
              <a:rPr lang="nl-NL" i="1" dirty="0">
                <a:solidFill>
                  <a:prstClr val="black"/>
                </a:solidFill>
                <a:latin typeface="Gill Sans MT" panose="020B0502020104020203" pitchFamily="34" charset="0"/>
              </a:rPr>
              <a:t>Nicole </a:t>
            </a:r>
            <a:r>
              <a:rPr lang="nl-NL" i="1" dirty="0" err="1">
                <a:solidFill>
                  <a:prstClr val="black"/>
                </a:solidFill>
                <a:latin typeface="Gill Sans MT" panose="020B0502020104020203" pitchFamily="34" charset="0"/>
              </a:rPr>
              <a:t>Fikke</a:t>
            </a:r>
            <a:r>
              <a:rPr lang="nl-NL" i="1" dirty="0">
                <a:solidFill>
                  <a:prstClr val="black"/>
                </a:solidFill>
                <a:latin typeface="Gill Sans MT" panose="020B0502020104020203" pitchFamily="34" charset="0"/>
              </a:rPr>
              <a:t> en Miriam Wellenberg, Ministerie van Binnenlandse Zaken en Koninkrijksrelaties</a:t>
            </a:r>
            <a:endParaRPr lang="nl-NL" sz="20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20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000" dirty="0">
                <a:solidFill>
                  <a:prstClr val="black"/>
                </a:solidFill>
                <a:latin typeface="Gill Sans MT" panose="020B0502020104020203" pitchFamily="34" charset="0"/>
              </a:rPr>
              <a:t>10:35	Presentatie Versnellingstafel + ervaringen delen</a:t>
            </a:r>
          </a:p>
          <a:p>
            <a:pPr lvl="2">
              <a:defRPr/>
            </a:pPr>
            <a:r>
              <a:rPr kumimoji="0" lang="nl-NL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Mathea Severeijns, Provincie Limburg</a:t>
            </a:r>
          </a:p>
          <a:p>
            <a:pPr lvl="2">
              <a:defRPr/>
            </a:pPr>
            <a:r>
              <a:rPr lang="nl-NL" i="1" dirty="0">
                <a:solidFill>
                  <a:prstClr val="black"/>
                </a:solidFill>
                <a:latin typeface="Gill Sans MT" panose="020B0502020104020203" pitchFamily="34" charset="0"/>
              </a:rPr>
              <a:t>Norbert Thijssen, Gemeente Maastricht</a:t>
            </a:r>
          </a:p>
          <a:p>
            <a:pPr lvl="2">
              <a:defRPr/>
            </a:pPr>
            <a:endParaRPr lang="nl-NL" sz="20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lvl="0">
              <a:defRPr/>
            </a:pPr>
            <a:r>
              <a:rPr lang="nl-NL" sz="2000" dirty="0">
                <a:solidFill>
                  <a:prstClr val="black"/>
                </a:solidFill>
                <a:latin typeface="Gill Sans MT" panose="020B0502020104020203" pitchFamily="34" charset="0"/>
              </a:rPr>
              <a:t>10:55	Presentatie Eindrapport Wonen &amp; Zorg</a:t>
            </a:r>
          </a:p>
          <a:p>
            <a:pPr lvl="2">
              <a:defRPr/>
            </a:pPr>
            <a:r>
              <a:rPr lang="nl-NL" i="1" dirty="0">
                <a:solidFill>
                  <a:prstClr val="black"/>
                </a:solidFill>
                <a:latin typeface="Gill Sans MT" panose="020B0502020104020203" pitchFamily="34" charset="0"/>
              </a:rPr>
              <a:t>Jean Pierre </a:t>
            </a:r>
            <a:r>
              <a:rPr lang="nl-NL" i="1" dirty="0" err="1">
                <a:solidFill>
                  <a:prstClr val="black"/>
                </a:solidFill>
                <a:latin typeface="Gill Sans MT" panose="020B0502020104020203" pitchFamily="34" charset="0"/>
              </a:rPr>
              <a:t>Tulleneers</a:t>
            </a:r>
            <a:r>
              <a:rPr lang="nl-NL" i="1" dirty="0">
                <a:solidFill>
                  <a:prstClr val="black"/>
                </a:solidFill>
                <a:latin typeface="Gill Sans MT" panose="020B0502020104020203" pitchFamily="34" charset="0"/>
              </a:rPr>
              <a:t>, </a:t>
            </a:r>
            <a:r>
              <a:rPr lang="nl-NL" i="1" dirty="0" err="1">
                <a:solidFill>
                  <a:prstClr val="black"/>
                </a:solidFill>
                <a:latin typeface="Gill Sans MT" panose="020B0502020104020203" pitchFamily="34" charset="0"/>
              </a:rPr>
              <a:t>InnDev</a:t>
            </a:r>
            <a:endParaRPr lang="nl-NL" i="1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lvl="0">
              <a:defRPr/>
            </a:pPr>
            <a:r>
              <a:rPr lang="nl-NL" sz="2000" dirty="0">
                <a:solidFill>
                  <a:prstClr val="black"/>
                </a:solidFill>
                <a:latin typeface="Gill Sans MT" panose="020B0502020104020203" pitchFamily="34" charset="0"/>
              </a:rPr>
              <a:t>		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lvl="0">
              <a:defRPr/>
            </a:pPr>
            <a:r>
              <a:rPr lang="nl-NL" sz="2000" dirty="0">
                <a:solidFill>
                  <a:prstClr val="black"/>
                </a:solidFill>
                <a:latin typeface="Gill Sans MT" panose="020B0502020104020203" pitchFamily="34" charset="0"/>
              </a:rPr>
              <a:t>11:25	Overige zaken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Gill Sans MT" panose="020B0502020104020203" pitchFamily="34" charset="0"/>
              </a:rPr>
              <a:t>Planning / Activiteiten op korte termijn	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Gill Sans MT" panose="020B0502020104020203" pitchFamily="34" charset="0"/>
              </a:rPr>
              <a:t>Wensen volgende Woonkamer</a:t>
            </a:r>
          </a:p>
          <a:p>
            <a:pPr lvl="0">
              <a:defRPr/>
            </a:pPr>
            <a:endParaRPr lang="nl-NL" sz="20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lvl="0">
              <a:defRPr/>
            </a:pPr>
            <a:r>
              <a:rPr lang="nl-NL" sz="2000" dirty="0">
                <a:solidFill>
                  <a:prstClr val="black"/>
                </a:solidFill>
                <a:latin typeface="Gill Sans MT" panose="020B0502020104020203" pitchFamily="34" charset="0"/>
              </a:rPr>
              <a:t>11:35	Afsluiting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061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Versnellingstafels</a:t>
            </a:r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C615724A-009C-4BC3-80C6-D77136995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990" y="1806057"/>
            <a:ext cx="8239388" cy="419548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Advies “aan tafel in Limburg”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Oplegnotitie </a:t>
            </a:r>
            <a:r>
              <a:rPr lang="nl-NL" sz="1600" dirty="0" err="1"/>
              <a:t>tbv</a:t>
            </a:r>
            <a:r>
              <a:rPr lang="nl-NL" sz="1600" dirty="0"/>
              <a:t> regionale </a:t>
            </a:r>
            <a:r>
              <a:rPr lang="nl-NL" sz="1600" dirty="0" err="1"/>
              <a:t>BO’s</a:t>
            </a:r>
            <a:endParaRPr lang="nl-NL" sz="1600" dirty="0"/>
          </a:p>
          <a:p>
            <a:r>
              <a:rPr lang="nl-NL" sz="1600" dirty="0"/>
              <a:t>      (20-27 maart)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Aansluiten bij bestaande structuren </a:t>
            </a:r>
          </a:p>
          <a:p>
            <a:r>
              <a:rPr lang="nl-NL" sz="1600" dirty="0"/>
              <a:t>     &amp; netwerken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>
                <a:sym typeface="Wingdings" panose="05000000000000000000" pitchFamily="2" charset="2"/>
              </a:rPr>
              <a:t>Initiatief vanuit gemeente/corporatie/markt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>
                <a:sym typeface="Wingdings" panose="05000000000000000000" pitchFamily="2" charset="2"/>
              </a:rPr>
              <a:t>Ondersteuning Rvo, begeleiding opzetten en </a:t>
            </a:r>
          </a:p>
          <a:p>
            <a:r>
              <a:rPr lang="nl-NL" sz="1600" dirty="0">
                <a:sym typeface="Wingdings" panose="05000000000000000000" pitchFamily="2" charset="2"/>
              </a:rPr>
              <a:t>      voorzitterschap eerste regionale tafel</a:t>
            </a:r>
            <a:endParaRPr lang="nl-NL" sz="1600" dirty="0"/>
          </a:p>
          <a:p>
            <a:endParaRPr lang="nl-NL" sz="1600" dirty="0"/>
          </a:p>
          <a:p>
            <a:endParaRPr lang="nl-NL" dirty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31FB06D0-090B-423C-9404-68F0AB6261D7}"/>
              </a:ext>
            </a:extLst>
          </p:cNvPr>
          <p:cNvSpPr txBox="1">
            <a:spLocks/>
          </p:cNvSpPr>
          <p:nvPr/>
        </p:nvSpPr>
        <p:spPr>
          <a:xfrm>
            <a:off x="613989" y="515798"/>
            <a:ext cx="10814423" cy="9497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872F76E1-8B83-4A2E-B89E-22F2052105A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166458"/>
            <a:ext cx="5577840" cy="6440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805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Ervaringen delen versnellingstafels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3715" y="2552036"/>
            <a:ext cx="8248900" cy="27090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Norbert Thijssen, gemeente Maastricht</a:t>
            </a:r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41414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8985" y="311897"/>
            <a:ext cx="10295215" cy="837453"/>
          </a:xfrm>
        </p:spPr>
        <p:txBody>
          <a:bodyPr/>
          <a:lstStyle/>
          <a:p>
            <a:pPr algn="ctr"/>
            <a:r>
              <a:rPr lang="nl-NL" sz="3200" dirty="0">
                <a:solidFill>
                  <a:prstClr val="black"/>
                </a:solidFill>
                <a:latin typeface="Gill Sans MT" panose="020B0502020104020203" pitchFamily="34" charset="0"/>
              </a:rPr>
              <a:t>Eindrapport Wonen &amp; Zorg</a:t>
            </a:r>
            <a:br>
              <a:rPr lang="nl-NL" sz="3200" dirty="0"/>
            </a:br>
            <a:endParaRPr lang="nl-NL" sz="3200" dirty="0"/>
          </a:p>
        </p:txBody>
      </p:sp>
      <p:sp>
        <p:nvSpPr>
          <p:cNvPr id="4" name="Rechthoek 3"/>
          <p:cNvSpPr/>
          <p:nvPr/>
        </p:nvSpPr>
        <p:spPr>
          <a:xfrm>
            <a:off x="8237886" y="1332922"/>
            <a:ext cx="341032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457200" indent="-457200">
              <a:buAutoNum type="arabicPeriod" startAt="3"/>
            </a:pPr>
            <a:endParaRPr lang="nl-NL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543791" y="2225474"/>
            <a:ext cx="7761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NL" sz="3600" dirty="0">
                <a:solidFill>
                  <a:schemeClr val="bg1"/>
                </a:solidFill>
                <a:latin typeface="Gill Sans MT" panose="020B0502020104020203" pitchFamily="34" charset="0"/>
              </a:rPr>
              <a:t>Jean Pierre </a:t>
            </a:r>
            <a:r>
              <a:rPr lang="nl-NL" sz="3600" dirty="0" err="1">
                <a:solidFill>
                  <a:schemeClr val="bg1"/>
                </a:solidFill>
                <a:latin typeface="Gill Sans MT" panose="020B0502020104020203" pitchFamily="34" charset="0"/>
              </a:rPr>
              <a:t>Tulleneers</a:t>
            </a:r>
            <a:r>
              <a:rPr lang="nl-NL" sz="3600" dirty="0">
                <a:solidFill>
                  <a:schemeClr val="bg1"/>
                </a:solidFill>
                <a:latin typeface="Gill Sans MT" panose="020B0502020104020203" pitchFamily="34" charset="0"/>
              </a:rPr>
              <a:t>, </a:t>
            </a:r>
            <a:r>
              <a:rPr lang="nl-NL" sz="3600" dirty="0" err="1">
                <a:solidFill>
                  <a:schemeClr val="bg1"/>
                </a:solidFill>
                <a:latin typeface="Gill Sans MT" panose="020B0502020104020203" pitchFamily="34" charset="0"/>
              </a:rPr>
              <a:t>InnDev</a:t>
            </a:r>
            <a:endParaRPr lang="nl-NL" sz="36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712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F62AD51-E796-8875-3295-6C7CD2E6B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611" y="1383221"/>
            <a:ext cx="9808777" cy="40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27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3A6B0-E1EF-F170-7215-BD9BFFF23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A3CA4E8-4B35-B993-C05B-6603979D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5401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1C9CD7-9134-BE29-C960-57C057D83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059" y="3877005"/>
            <a:ext cx="5203371" cy="316872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66B69FF-3426-9835-2335-8F77234DE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84" y="943593"/>
            <a:ext cx="6029675" cy="354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45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2994B-871A-C14C-3BC2-7CF4FD11F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00F2F7B-B00C-B9DA-C1F2-EE11F9F8C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75401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0541726-8F30-DFEB-6966-21CDE6BC4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83" y="1205818"/>
            <a:ext cx="10264034" cy="44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46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0676FBE-3E5B-5083-908C-93E466AB9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5401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7626581-8087-9262-FDC8-165689E45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82" y="306020"/>
            <a:ext cx="4871338" cy="227891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CFFAD01-D83B-A362-CF53-086908CD5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355" y="2639750"/>
            <a:ext cx="8414060" cy="41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89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D1EB1-F5F0-B303-8FE6-18A9F98FF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381AFD5-2F59-0A60-577C-F1CB4F55F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75401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F5E1436-42AF-2FB6-C2B9-23D6963E8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48" y="1065876"/>
            <a:ext cx="10876104" cy="563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03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96ED4-D1B3-45BD-B29F-710ECA728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E895A80-D71D-C758-11EB-E50EC8D78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75401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89922E5-9AF6-6442-80B1-073CF2EAA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578" y="91129"/>
            <a:ext cx="1780323" cy="161669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CE834FC-3B3C-BC1A-633B-EA6444475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61" y="1715095"/>
            <a:ext cx="11596678" cy="458020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FCFF362-A952-5921-0FD5-36894D3CE8B4}"/>
              </a:ext>
            </a:extLst>
          </p:cNvPr>
          <p:cNvSpPr txBox="1"/>
          <p:nvPr/>
        </p:nvSpPr>
        <p:spPr>
          <a:xfrm>
            <a:off x="297661" y="6400320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N=25</a:t>
            </a:r>
          </a:p>
        </p:txBody>
      </p:sp>
    </p:spTree>
    <p:extLst>
      <p:ext uri="{BB962C8B-B14F-4D97-AF65-F5344CB8AC3E}">
        <p14:creationId xmlns:p14="http://schemas.microsoft.com/office/powerpoint/2010/main" val="3990392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AC590-957D-5F9F-7875-177562C0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1993995-3554-7A5A-77EB-D07A0531B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75401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53FD851-16AD-D1DC-5B60-E4057176A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920" y="79878"/>
            <a:ext cx="1796524" cy="159086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33E4CD5-827D-8F43-DE63-D8459DAED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04" y="1596589"/>
            <a:ext cx="11436591" cy="481220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B08AE5E-7C80-61D0-F181-34D0D76B4C03}"/>
              </a:ext>
            </a:extLst>
          </p:cNvPr>
          <p:cNvSpPr txBox="1"/>
          <p:nvPr/>
        </p:nvSpPr>
        <p:spPr>
          <a:xfrm>
            <a:off x="377704" y="6532426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N=26</a:t>
            </a:r>
          </a:p>
        </p:txBody>
      </p:sp>
    </p:spTree>
    <p:extLst>
      <p:ext uri="{BB962C8B-B14F-4D97-AF65-F5344CB8AC3E}">
        <p14:creationId xmlns:p14="http://schemas.microsoft.com/office/powerpoint/2010/main" val="3500022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8985" y="311897"/>
            <a:ext cx="10295215" cy="837453"/>
          </a:xfrm>
        </p:spPr>
        <p:txBody>
          <a:bodyPr/>
          <a:lstStyle/>
          <a:p>
            <a:pPr lvl="0" algn="ctr"/>
            <a:r>
              <a:rPr lang="nl-NL" sz="3200" dirty="0"/>
              <a:t>Wet versterking Regie op de Volkshuisvesting</a:t>
            </a:r>
            <a:br>
              <a:rPr lang="nl-NL" sz="3200" dirty="0"/>
            </a:br>
            <a:endParaRPr lang="nl-NL" sz="3200" dirty="0"/>
          </a:p>
        </p:txBody>
      </p:sp>
      <p:sp>
        <p:nvSpPr>
          <p:cNvPr id="4" name="Rechthoek 3"/>
          <p:cNvSpPr/>
          <p:nvPr/>
        </p:nvSpPr>
        <p:spPr>
          <a:xfrm>
            <a:off x="8237886" y="1332922"/>
            <a:ext cx="341032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457200" indent="-457200">
              <a:buAutoNum type="arabicPeriod" startAt="3"/>
            </a:pPr>
            <a:endParaRPr lang="nl-NL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543790" y="2225474"/>
            <a:ext cx="9457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NL" sz="2800" dirty="0">
                <a:solidFill>
                  <a:schemeClr val="bg1"/>
                </a:solidFill>
                <a:latin typeface="Gill Sans MT" panose="020B0502020104020203" pitchFamily="34" charset="0"/>
              </a:rPr>
              <a:t>Nicole </a:t>
            </a:r>
            <a:r>
              <a:rPr lang="nl-NL" sz="2800" dirty="0" err="1">
                <a:solidFill>
                  <a:schemeClr val="bg1"/>
                </a:solidFill>
                <a:latin typeface="Gill Sans MT" panose="020B0502020104020203" pitchFamily="34" charset="0"/>
              </a:rPr>
              <a:t>Fikke</a:t>
            </a:r>
            <a:r>
              <a:rPr lang="nl-NL" sz="2800" dirty="0">
                <a:solidFill>
                  <a:schemeClr val="bg1"/>
                </a:solidFill>
                <a:latin typeface="Gill Sans MT" panose="020B0502020104020203" pitchFamily="34" charset="0"/>
              </a:rPr>
              <a:t> en Miriam Wellenberg</a:t>
            </a:r>
          </a:p>
          <a:p>
            <a:pPr lvl="1"/>
            <a:r>
              <a:rPr lang="nl-NL" sz="2800" dirty="0">
                <a:solidFill>
                  <a:schemeClr val="bg1"/>
                </a:solidFill>
                <a:latin typeface="Gill Sans MT" panose="020B0502020104020203" pitchFamily="34" charset="0"/>
              </a:rPr>
              <a:t>Ministerie van Binnenlandse Zaken en Koninkrijksrelaties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828094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E6D19-4FA3-44EF-1AEE-286E992EB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1DE2EAD-DE6B-C860-11FF-71533CADD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75401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43DCA8E-A679-251D-6334-57E4AC133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77" y="545562"/>
            <a:ext cx="8839045" cy="552658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7AD55A0-8CAE-BA93-FF07-322FD10E6ED2}"/>
              </a:ext>
            </a:extLst>
          </p:cNvPr>
          <p:cNvSpPr txBox="1"/>
          <p:nvPr/>
        </p:nvSpPr>
        <p:spPr>
          <a:xfrm>
            <a:off x="1676477" y="6359079"/>
            <a:ext cx="466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N=24 verkennend 24 visievorming 21 uitvoering</a:t>
            </a:r>
          </a:p>
        </p:txBody>
      </p:sp>
    </p:spTree>
    <p:extLst>
      <p:ext uri="{BB962C8B-B14F-4D97-AF65-F5344CB8AC3E}">
        <p14:creationId xmlns:p14="http://schemas.microsoft.com/office/powerpoint/2010/main" val="269061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468B9-8612-F48C-103F-6F850D373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0A075E8-A666-79E8-A1EC-814A290C0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75401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A147C3-083E-8F16-1277-B84ADB208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822" y="1814613"/>
            <a:ext cx="9240355" cy="322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12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D4EC8-1369-0006-CE60-3EF13449B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13C235D-B7E2-A605-FAB0-D91A298D3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75401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F146C01-177E-366D-899B-A29191CBA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016" y="811480"/>
            <a:ext cx="9367967" cy="523504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BDD989B-7272-39E3-7DC7-71808A779E21}"/>
              </a:ext>
            </a:extLst>
          </p:cNvPr>
          <p:cNvSpPr txBox="1"/>
          <p:nvPr/>
        </p:nvSpPr>
        <p:spPr>
          <a:xfrm>
            <a:off x="1412016" y="6346267"/>
            <a:ext cx="599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16 gemeenten, 12 woningcorporaties en 6 zorgaanbieders</a:t>
            </a:r>
          </a:p>
        </p:txBody>
      </p:sp>
    </p:spTree>
    <p:extLst>
      <p:ext uri="{BB962C8B-B14F-4D97-AF65-F5344CB8AC3E}">
        <p14:creationId xmlns:p14="http://schemas.microsoft.com/office/powerpoint/2010/main" val="2567605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BFFA3-2E7B-F771-C1F6-D1D19045A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76EA6EF-A3E8-5971-F3D5-B5413F28F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5401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B005E4A-2749-2C63-021D-4FF2069BF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40" y="606731"/>
            <a:ext cx="8884920" cy="564453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6594CBE-BEEF-3F80-DDE6-1C6DF0C69F97}"/>
              </a:ext>
            </a:extLst>
          </p:cNvPr>
          <p:cNvSpPr txBox="1"/>
          <p:nvPr/>
        </p:nvSpPr>
        <p:spPr>
          <a:xfrm>
            <a:off x="1653540" y="6348158"/>
            <a:ext cx="611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19 gemeenten, 16 woningcorporaties en 9 zorgaanbieders</a:t>
            </a:r>
          </a:p>
        </p:txBody>
      </p:sp>
    </p:spTree>
    <p:extLst>
      <p:ext uri="{BB962C8B-B14F-4D97-AF65-F5344CB8AC3E}">
        <p14:creationId xmlns:p14="http://schemas.microsoft.com/office/powerpoint/2010/main" val="2140329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384F5-784C-9ABB-01FC-463DD332D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0BFC128-518E-80D3-19E8-ECF9CA32D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75401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1A4EEAE-260C-B176-48F8-731F0FC08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440" y="1730213"/>
            <a:ext cx="8989120" cy="377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60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BD016-90CE-0C55-EEAB-E447BCD0A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38F6B6E-24A6-699F-07B7-5867B7EF2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75401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C3BECF2-F5B2-39BB-5471-ADE753F76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92" y="1860081"/>
            <a:ext cx="8217601" cy="367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02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C4CD8-4AA6-E412-D045-D0561BB97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36E7FB2-FC6A-FABC-EC36-07C8D2C88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75401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5C0BC01-C1FE-90BF-741A-2F30DB02C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936" y="1978161"/>
            <a:ext cx="9798128" cy="29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55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C4CD8-4AA6-E412-D045-D0561BB97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36E7FB2-FC6A-FABC-EC36-07C8D2C88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75401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AE5A70F-E7C3-8E43-DF1C-F96ED7F84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834" y="2026910"/>
            <a:ext cx="9352351" cy="407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66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C4CD8-4AA6-E412-D045-D0561BB97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36E7FB2-FC6A-FABC-EC36-07C8D2C88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75401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FD4A6A8-8E9B-640B-7E36-CCB4C1CA0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835" y="1304756"/>
            <a:ext cx="7214844" cy="555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578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1CC227F-6615-0EFF-544E-5CF20AAED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32" y="1569589"/>
            <a:ext cx="10183135" cy="461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58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BDCBE75F-62DB-4B50-8630-0F185A56B0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/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Wetsvoorstel </a:t>
            </a:r>
            <a:r>
              <a:rPr lang="nl-NL" sz="2800" dirty="0">
                <a:solidFill>
                  <a:srgbClr val="FFFFFF"/>
                </a:solidFill>
                <a:latin typeface="Verdana"/>
              </a:rPr>
              <a:t>V</a:t>
            </a: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ersterking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regie volkshuisvesting</a:t>
            </a:r>
            <a:endParaRPr lang="nl-NL" sz="2800" dirty="0"/>
          </a:p>
        </p:txBody>
      </p:sp>
      <p:sp>
        <p:nvSpPr>
          <p:cNvPr id="7" name="Ondertitel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Maart</a:t>
            </a:r>
            <a:r>
              <a:rPr lang="en-US" dirty="0"/>
              <a:t> 2024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294967295"/>
          </p:nvPr>
        </p:nvSpPr>
        <p:spPr>
          <a:xfrm>
            <a:off x="7186613" y="6221413"/>
            <a:ext cx="5005387" cy="32226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8985" y="311897"/>
            <a:ext cx="10295215" cy="837453"/>
          </a:xfrm>
        </p:spPr>
        <p:txBody>
          <a:bodyPr/>
          <a:lstStyle/>
          <a:p>
            <a:r>
              <a:rPr lang="nl-NL" sz="3200" dirty="0">
                <a:latin typeface="Gill Sans MT" panose="020B0502020104020203" pitchFamily="34" charset="0"/>
              </a:rPr>
              <a:t>Planning / Activiteiten op korte termijn</a:t>
            </a:r>
          </a:p>
        </p:txBody>
      </p:sp>
      <p:sp>
        <p:nvSpPr>
          <p:cNvPr id="4" name="Rechthoek 3"/>
          <p:cNvSpPr/>
          <p:nvPr/>
        </p:nvSpPr>
        <p:spPr>
          <a:xfrm>
            <a:off x="895350" y="1799647"/>
            <a:ext cx="875106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Kernteam Woondeal Limburg						14 maart 2024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Bestuurlijk Overleggen (relevant m.b.t. Woondeal)</a:t>
            </a:r>
          </a:p>
          <a:p>
            <a:pPr marL="1371600" marR="0" lvl="2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BO Wonen Noord 	27 maart 2024</a:t>
            </a:r>
          </a:p>
          <a:p>
            <a:pPr marL="1371600" marR="0" lvl="2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BO Wonen Midden 	21 maart 2024</a:t>
            </a:r>
          </a:p>
          <a:p>
            <a:pPr marL="1371600" marR="0" lvl="2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BO Wonen Zuid 		20 maart 2024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Kernteam Woondeal Limburg						11 april 2024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Netwerkbijeenkomst Limburgse Woonkeuken 		15 april 2024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Bestuurlijk Overleggen (relevant m.b.t. Woondeal)</a:t>
            </a:r>
          </a:p>
          <a:p>
            <a:pPr marL="1371600" marR="0" lvl="2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BO Wonen Noord 	25 april 2024</a:t>
            </a:r>
          </a:p>
          <a:p>
            <a:pPr marL="1371600" marR="0" lvl="2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BO Wonen Midden 	22 april 2024</a:t>
            </a:r>
          </a:p>
          <a:p>
            <a:pPr marL="1371600" marR="0" lvl="2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BO Wonen Zuid 		23 april 2024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Kernteam Woondeal Limburg						7 mei 2024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Provinciale Versnellingstafel						16 mei 2024(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o.v.b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686616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8985" y="311897"/>
            <a:ext cx="10295215" cy="837453"/>
          </a:xfrm>
        </p:spPr>
        <p:txBody>
          <a:bodyPr/>
          <a:lstStyle/>
          <a:p>
            <a:pPr lvl="0" algn="ctr"/>
            <a:r>
              <a:rPr lang="nl-NL" sz="4400" dirty="0"/>
              <a:t>Vervolg Woonkamer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E4D3A7B-FF41-4625-8F87-B98DB2AAABD4}"/>
              </a:ext>
            </a:extLst>
          </p:cNvPr>
          <p:cNvSpPr txBox="1"/>
          <p:nvPr/>
        </p:nvSpPr>
        <p:spPr>
          <a:xfrm>
            <a:off x="543791" y="2225474"/>
            <a:ext cx="776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NL" sz="2000" dirty="0">
                <a:solidFill>
                  <a:schemeClr val="bg1"/>
                </a:solidFill>
                <a:latin typeface="Gill Sans MT" panose="020B0502020104020203" pitchFamily="34" charset="0"/>
              </a:rPr>
              <a:t>Wat zijn de wensen voor een volgende Woonkamer?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9C1A173-5ED3-4167-AE6B-7DD6121F5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476" y="2294286"/>
            <a:ext cx="4133349" cy="38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1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8985" y="311897"/>
            <a:ext cx="10295215" cy="837453"/>
          </a:xfrm>
        </p:spPr>
        <p:txBody>
          <a:bodyPr/>
          <a:lstStyle/>
          <a:p>
            <a:pPr lvl="0" algn="ctr"/>
            <a:r>
              <a:rPr lang="nl-NL" sz="4400" dirty="0"/>
              <a:t>Wat er verder nog leeft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576"/>
          <a:stretch/>
        </p:blipFill>
        <p:spPr>
          <a:xfrm>
            <a:off x="3024620" y="1278082"/>
            <a:ext cx="5581650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80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Afsluiting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63285" y="3674721"/>
            <a:ext cx="9688546" cy="2444725"/>
          </a:xfrm>
        </p:spPr>
        <p:txBody>
          <a:bodyPr>
            <a:normAutofit/>
          </a:bodyPr>
          <a:lstStyle/>
          <a:p>
            <a:endParaRPr lang="nl-NL" cap="none" dirty="0"/>
          </a:p>
        </p:txBody>
      </p:sp>
    </p:spTree>
    <p:extLst>
      <p:ext uri="{BB962C8B-B14F-4D97-AF65-F5344CB8AC3E}">
        <p14:creationId xmlns:p14="http://schemas.microsoft.com/office/powerpoint/2010/main" val="986892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EA154A1-D284-1C6F-E0A1-96AAAB875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983447"/>
            <a:ext cx="10923588" cy="393192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b="1" dirty="0"/>
              <a:t>Markt</a:t>
            </a:r>
            <a:r>
              <a:rPr lang="nl-NL" dirty="0"/>
              <a:t> brengt vraag en aanbod niet als vanzelf in evenwicht</a:t>
            </a:r>
          </a:p>
          <a:p>
            <a:pPr>
              <a:lnSpc>
                <a:spcPct val="17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dirty="0"/>
              <a:t>Optelsom van </a:t>
            </a:r>
            <a:r>
              <a:rPr lang="nl-NL" b="1" dirty="0"/>
              <a:t>lokale beslissingen </a:t>
            </a:r>
            <a:r>
              <a:rPr lang="nl-NL" dirty="0"/>
              <a:t>leidt niet tot wat landelijk nodig is </a:t>
            </a:r>
          </a:p>
          <a:p>
            <a:pPr>
              <a:lnSpc>
                <a:spcPct val="17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dirty="0"/>
              <a:t>Te weinig nieuwbouw voor </a:t>
            </a:r>
            <a:r>
              <a:rPr lang="nl-NL" b="1" dirty="0"/>
              <a:t>middeninkomens</a:t>
            </a:r>
            <a:r>
              <a:rPr lang="nl-NL" dirty="0"/>
              <a:t> en </a:t>
            </a:r>
            <a:r>
              <a:rPr lang="nl-NL" b="1" dirty="0"/>
              <a:t>lagere inkomens </a:t>
            </a:r>
          </a:p>
          <a:p>
            <a:pPr>
              <a:lnSpc>
                <a:spcPct val="17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dirty="0"/>
              <a:t>Onevenwichtige verdeling van </a:t>
            </a:r>
            <a:r>
              <a:rPr lang="nl-NL" b="1" dirty="0"/>
              <a:t>betaalbare woningen</a:t>
            </a:r>
            <a:r>
              <a:rPr lang="nl-NL" dirty="0"/>
              <a:t> in de regio</a:t>
            </a:r>
          </a:p>
          <a:p>
            <a:pPr>
              <a:lnSpc>
                <a:spcPct val="17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b="1" dirty="0"/>
              <a:t>Onzekerheid </a:t>
            </a:r>
            <a:r>
              <a:rPr lang="nl-NL" dirty="0"/>
              <a:t>voor bouwers en corporaties over woningbouwprogrammering</a:t>
            </a:r>
          </a:p>
          <a:p>
            <a:pPr>
              <a:lnSpc>
                <a:spcPct val="17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dirty="0"/>
              <a:t>Bouwprocedures duren </a:t>
            </a:r>
            <a:r>
              <a:rPr lang="nl-NL" b="1" dirty="0"/>
              <a:t>te lang</a:t>
            </a:r>
          </a:p>
          <a:p>
            <a:pPr>
              <a:lnSpc>
                <a:spcPct val="17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dirty="0"/>
              <a:t>Lokale prestatieafspraken tussen gemeenten en corporaties </a:t>
            </a:r>
            <a:r>
              <a:rPr lang="nl-NL" b="1" dirty="0"/>
              <a:t>te vrijblijvend </a:t>
            </a:r>
          </a:p>
          <a:p>
            <a:pPr>
              <a:lnSpc>
                <a:spcPct val="17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dirty="0"/>
              <a:t>Onbalans in huisvesting </a:t>
            </a:r>
            <a:r>
              <a:rPr lang="nl-NL" b="1" dirty="0"/>
              <a:t>urgent woningzoekenden</a:t>
            </a:r>
            <a:r>
              <a:rPr lang="nl-NL" dirty="0"/>
              <a:t>: te grote druk op grotere gemeenten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0757456-6710-93AE-B0FD-DA9BF410E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1035400"/>
            <a:ext cx="10923588" cy="948047"/>
          </a:xfrm>
        </p:spPr>
        <p:txBody>
          <a:bodyPr/>
          <a:lstStyle/>
          <a:p>
            <a:r>
              <a:rPr lang="nl-NL" dirty="0"/>
              <a:t>Waarom meer regie?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E14FB0-2D15-0383-B4BD-9317754BC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047268-681C-9433-0BC7-E833F8F42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maart 2024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Wetsvoorstel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Versterking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regie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volkshuisvesting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7" name="Afbeelding 16" descr="Afbeelding met ontwerp, kunst, illustratie&#10;&#10;Beschrijving automatisch gegenereerd met gemiddelde betrouwbaarheid">
            <a:extLst>
              <a:ext uri="{FF2B5EF4-FFF2-40B4-BE49-F238E27FC236}">
                <a16:creationId xmlns:a16="http://schemas.microsoft.com/office/drawing/2014/main" id="{E3A64E10-0F88-38E9-DA31-719FDBE223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652" y="4874554"/>
            <a:ext cx="3974775" cy="19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96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0757456-6710-93AE-B0FD-DA9BF410E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11" y="2030860"/>
            <a:ext cx="5597236" cy="2796280"/>
          </a:xfrm>
        </p:spPr>
        <p:txBody>
          <a:bodyPr anchor="t">
            <a:noAutofit/>
          </a:bodyPr>
          <a:lstStyle/>
          <a:p>
            <a:r>
              <a:rPr lang="nl-NL" sz="4400"/>
              <a:t>M</a:t>
            </a:r>
            <a:r>
              <a:rPr kumimoji="0" lang="nl-NL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eer </a:t>
            </a:r>
            <a:r>
              <a:rPr kumimoji="0" lang="nl-NL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regie</a:t>
            </a:r>
            <a:r>
              <a:rPr kumimoji="0" lang="nl-NL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 op de </a:t>
            </a:r>
            <a:r>
              <a:rPr kumimoji="0" lang="nl-NL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volkshuisvesting</a:t>
            </a:r>
            <a:r>
              <a:rPr kumimoji="0" lang="nl-NL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 langs </a:t>
            </a:r>
            <a:r>
              <a:rPr kumimoji="0" lang="nl-NL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4</a:t>
            </a:r>
            <a:r>
              <a:rPr kumimoji="0" lang="nl-NL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nl-NL" sz="4400"/>
              <a:t>hoofdlijnen</a:t>
            </a:r>
            <a:br>
              <a:rPr kumimoji="0" lang="nl-NL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endParaRPr lang="nl-NL" sz="4400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9A6A0B9D-EFE1-3F0F-63DA-0D368FB7FA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234248" cy="5168900"/>
          </a:xfrm>
        </p:spPr>
        <p:txBody>
          <a:bodyPr anchor="ctr">
            <a:normAutofit/>
          </a:bodyPr>
          <a:lstStyle/>
          <a:p>
            <a:pPr marL="914400" lvl="1" indent="-457200">
              <a:spcBef>
                <a:spcPts val="500"/>
              </a:spcBef>
              <a:buClrTx/>
              <a:buFont typeface="+mj-lt"/>
              <a:buAutoNum type="arabicPeriod"/>
              <a:defRPr/>
            </a:pPr>
            <a:r>
              <a:rPr lang="nl-NL" sz="2400" b="1" dirty="0"/>
              <a:t>Regie </a:t>
            </a:r>
            <a:r>
              <a:rPr lang="nl-NL" sz="2400" dirty="0"/>
              <a:t>op</a:t>
            </a:r>
            <a:r>
              <a:rPr lang="nl-NL" sz="2400" b="1" dirty="0"/>
              <a:t> waar</a:t>
            </a:r>
            <a:r>
              <a:rPr lang="nl-NL" sz="2400" dirty="0"/>
              <a:t>,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nl-NL" sz="2400" b="1" dirty="0"/>
              <a:t>hoeveel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en </a:t>
            </a:r>
            <a:r>
              <a:rPr lang="nl-NL" sz="2400" dirty="0"/>
              <a:t>voor</a:t>
            </a:r>
            <a:r>
              <a:rPr lang="nl-NL" sz="2400" b="1" dirty="0"/>
              <a:t> wie</a:t>
            </a:r>
            <a:r>
              <a:rPr lang="nl-NL" sz="2400" dirty="0"/>
              <a:t>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we bouwen</a:t>
            </a:r>
          </a:p>
          <a:p>
            <a:pPr marL="914400" marR="0" lvl="1" indent="-4572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914400" marR="0" lvl="1" indent="-4572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2400" b="1" dirty="0"/>
              <a:t>Voldoende betaalbare</a:t>
            </a:r>
            <a:r>
              <a:rPr lang="nl-NL" sz="2400" dirty="0"/>
              <a:t> </a:t>
            </a:r>
            <a:r>
              <a:rPr lang="nl-NL" sz="2400" b="1" dirty="0"/>
              <a:t>woningen</a:t>
            </a:r>
          </a:p>
          <a:p>
            <a:pPr marL="914400" marR="0" lvl="1" indent="-4572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914400" marR="0" lvl="1" indent="-4572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Kortere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procedures</a:t>
            </a:r>
          </a:p>
          <a:p>
            <a:pPr marL="914400" marR="0" lvl="1" indent="-4572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914400" marR="0" lvl="1" indent="-4572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2400" b="1" dirty="0"/>
              <a:t>Gelijke kansen </a:t>
            </a:r>
            <a:r>
              <a:rPr lang="nl-NL" sz="2400" dirty="0"/>
              <a:t>voor </a:t>
            </a:r>
            <a:r>
              <a:rPr lang="nl-NL" sz="2400" b="1" dirty="0"/>
              <a:t>urgent</a:t>
            </a:r>
            <a:r>
              <a:rPr lang="nl-NL" sz="2400" dirty="0"/>
              <a:t> woningzoekenden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E14FB0-2D15-0383-B4BD-9317754BC91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8B9D17BB-A500-78F3-2F4B-52FFACD56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maart 2024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Wetsvoorstel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Versterking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regie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volkshuisvesting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446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568751-3183-4644-ADB8-A4BD1E256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976227"/>
            <a:ext cx="10923588" cy="948047"/>
          </a:xfrm>
        </p:spPr>
        <p:txBody>
          <a:bodyPr>
            <a:normAutofit/>
          </a:bodyPr>
          <a:lstStyle/>
          <a:p>
            <a:r>
              <a:rPr lang="nl-NL" sz="3600" b="1" dirty="0"/>
              <a:t>1. Regie op waar, hoeveel en voor wie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8E05741-05B3-4359-8000-CE10086A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6" name="Tijdelijke aanduiding voor inhoud 1">
            <a:extLst>
              <a:ext uri="{FF2B5EF4-FFF2-40B4-BE49-F238E27FC236}">
                <a16:creationId xmlns:a16="http://schemas.microsoft.com/office/drawing/2014/main" id="{DD32B9E0-2452-A5F9-A451-5DA9760CD14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23520" y="1767321"/>
          <a:ext cx="11183620" cy="3944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F276FCFC-1400-23CB-0B3D-25DAC2660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maart 2024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Wetsvoorstel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Versterking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regie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volkshuisvesting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435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6B78310-2F11-59B4-7380-6B126F02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44" y="783877"/>
            <a:ext cx="10923588" cy="948047"/>
          </a:xfrm>
        </p:spPr>
        <p:txBody>
          <a:bodyPr anchor="t">
            <a:normAutofit/>
          </a:bodyPr>
          <a:lstStyle/>
          <a:p>
            <a:r>
              <a:rPr lang="nl-NL" dirty="0">
                <a:effectLst/>
              </a:rPr>
              <a:t>Rijk en provincie sturen via instructies</a:t>
            </a:r>
            <a:endParaRPr lang="nl-NL" dirty="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45527B5-A39C-9570-B48D-2AC0238A13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199" y="6221413"/>
            <a:ext cx="5005389" cy="3220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2DF0893-7584-F206-31DD-C8B1993F4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maart 2024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Wetsvoorstel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Versterking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regie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volkshuisvesting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4" name="Tekstvak 2">
            <a:extLst>
              <a:ext uri="{FF2B5EF4-FFF2-40B4-BE49-F238E27FC236}">
                <a16:creationId xmlns:a16="http://schemas.microsoft.com/office/drawing/2014/main" id="{0D568171-B08A-0ABB-57F0-6DFA9A1FC53A}"/>
              </a:ext>
            </a:extLst>
          </p:cNvPr>
          <p:cNvGraphicFramePr/>
          <p:nvPr>
            <p:extLst/>
          </p:nvPr>
        </p:nvGraphicFramePr>
        <p:xfrm>
          <a:off x="895328" y="1526136"/>
          <a:ext cx="10407428" cy="4462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Afbeelding 7" descr="Afbeelding met kleding, Veiligheidshelm, werkkleding, persoon&#10;&#10;Automatisch gegenereerde beschrijving">
            <a:extLst>
              <a:ext uri="{FF2B5EF4-FFF2-40B4-BE49-F238E27FC236}">
                <a16:creationId xmlns:a16="http://schemas.microsoft.com/office/drawing/2014/main" id="{7C4F1869-CC83-1CD0-79A0-470AD42EFA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4" y="477648"/>
            <a:ext cx="452607" cy="156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80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3E73B38-FA6D-AA07-A350-307501485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b="0" kern="1200" baseline="0" dirty="0"/>
              <a:t>2. </a:t>
            </a:r>
            <a:r>
              <a:rPr lang="nl-NL" dirty="0"/>
              <a:t>Voldoende betaalbare woningen</a:t>
            </a:r>
            <a:endParaRPr lang="nl-NL" b="0" kern="1200" baseline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EDD55FB-677E-9F0A-7E05-CEB05B52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 vert="horz" lIns="91440" tIns="45720" rIns="0" bIns="45720" rtlCol="0" anchor="b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26" name="Tijdelijke aanduiding voor inhoud 7">
            <a:extLst>
              <a:ext uri="{FF2B5EF4-FFF2-40B4-BE49-F238E27FC236}">
                <a16:creationId xmlns:a16="http://schemas.microsoft.com/office/drawing/2014/main" id="{AD7F9498-358E-82A6-89F1-F0FAFFB58D81}"/>
              </a:ext>
            </a:extLst>
          </p:cNvPr>
          <p:cNvGraphicFramePr/>
          <p:nvPr>
            <p:extLst/>
          </p:nvPr>
        </p:nvGraphicFramePr>
        <p:xfrm>
          <a:off x="634206" y="2289485"/>
          <a:ext cx="10923588" cy="3931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ijdelijke aanduiding voor voettekst 4">
            <a:extLst>
              <a:ext uri="{FF2B5EF4-FFF2-40B4-BE49-F238E27FC236}">
                <a16:creationId xmlns:a16="http://schemas.microsoft.com/office/drawing/2014/main" id="{49B5C7EF-7D20-8FB6-11D6-D774FCACF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maart 2024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Wetsvoorstel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Versterking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regie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volkshuisvesting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1013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lgemeen - Nederlands - Groen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hemelblauw.pptx" id="{7FB62FE5-63A5-0242-9020-04D4DE2F39C9}" vid="{BF0BFBFE-69C9-D04B-A106-BCFBAB731341}"/>
    </a:ext>
  </a:extLst>
</a:theme>
</file>

<file path=ppt/theme/theme4.xml><?xml version="1.0" encoding="utf-8"?>
<a:theme xmlns:a="http://schemas.openxmlformats.org/drawingml/2006/main" name="Office-thema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70EBC6AB1A24468542BED779CFBE8D" ma:contentTypeVersion="0" ma:contentTypeDescription="Een nieuw document maken." ma:contentTypeScope="" ma:versionID="2ae5d50cca2433e8d05ebe99bf7e6d9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978a156f712f99d6452530788f7ff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74D374-C071-49EA-AF67-BE9981014D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1A0C02F-8CB5-46E1-A133-C2C44F99D19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27C3A17-7073-4874-B526-21E9BBC149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2467</TotalTime>
  <Words>1290</Words>
  <Application>Microsoft Office PowerPoint</Application>
  <PresentationFormat>Breedbeeld</PresentationFormat>
  <Paragraphs>202</Paragraphs>
  <Slides>43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3</vt:i4>
      </vt:variant>
      <vt:variant>
        <vt:lpstr>Diatitels</vt:lpstr>
      </vt:variant>
      <vt:variant>
        <vt:i4>43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Gill Sans MT</vt:lpstr>
      <vt:lpstr>Times New Roman</vt:lpstr>
      <vt:lpstr>Verdana</vt:lpstr>
      <vt:lpstr>Wingdings</vt:lpstr>
      <vt:lpstr>Wingdings 3</vt:lpstr>
      <vt:lpstr>Ion</vt:lpstr>
      <vt:lpstr>Kantoorthema</vt:lpstr>
      <vt:lpstr>Algemeen - Nederlands - Groen</vt:lpstr>
      <vt:lpstr>Woondeal Limburg </vt:lpstr>
      <vt:lpstr>Programma Woonkamer 12 maart</vt:lpstr>
      <vt:lpstr>Wet versterking Regie op de Volkshuisvesting </vt:lpstr>
      <vt:lpstr>Wetsvoorstel Versterking regie volkshuisvesting</vt:lpstr>
      <vt:lpstr>Waarom meer regie?</vt:lpstr>
      <vt:lpstr>Meer regie op de volkshuisvesting langs 4 hoofdlijnen </vt:lpstr>
      <vt:lpstr>1. Regie op waar, hoeveel en voor wie</vt:lpstr>
      <vt:lpstr>Rijk en provincie sturen via instructies</vt:lpstr>
      <vt:lpstr>2. Voldoende betaalbare woningen</vt:lpstr>
      <vt:lpstr>Balans in de woningvoorraad in de regio</vt:lpstr>
      <vt:lpstr>Sturen op betaalbaarheid</vt:lpstr>
      <vt:lpstr>3. Kortere procedures</vt:lpstr>
      <vt:lpstr>4. Gelijke kansen urgent woningzoekenden</vt:lpstr>
      <vt:lpstr>Gelijke kansen urgent woningzoekenden</vt:lpstr>
      <vt:lpstr>Gelijke kansen urgent woningzoekenden</vt:lpstr>
      <vt:lpstr>Vragen?</vt:lpstr>
      <vt:lpstr>PowerPoint-presentatie</vt:lpstr>
      <vt:lpstr>Versnellingstafel </vt:lpstr>
      <vt:lpstr>Versnellingstafels</vt:lpstr>
      <vt:lpstr>Versnellingstafels</vt:lpstr>
      <vt:lpstr>Ervaringen delen versnellingstafels</vt:lpstr>
      <vt:lpstr>Eindrapport Wonen &amp; Zorg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Planning / Activiteiten op korte termijn</vt:lpstr>
      <vt:lpstr>Vervolg Woonkamer</vt:lpstr>
      <vt:lpstr>Wat er verder nog leeft</vt:lpstr>
      <vt:lpstr>Afsluiting</vt:lpstr>
    </vt:vector>
  </TitlesOfParts>
  <Company>Provincie Limburg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 Wonen</dc:title>
  <dc:creator>Severeijns, Mathea</dc:creator>
  <cp:lastModifiedBy>Muijtjens, Sandra</cp:lastModifiedBy>
  <cp:revision>197</cp:revision>
  <cp:lastPrinted>2023-01-20T08:54:32Z</cp:lastPrinted>
  <dcterms:created xsi:type="dcterms:W3CDTF">2022-11-17T12:05:49Z</dcterms:created>
  <dcterms:modified xsi:type="dcterms:W3CDTF">2024-03-12T06:53:40Z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0x010100F470EBC6AB1A24468542BED779CFBE8D</vt:lpwstr>
  </property>
</Properties>
</file>