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57" r:id="rId4"/>
    <p:sldId id="278" r:id="rId5"/>
    <p:sldId id="263" r:id="rId6"/>
    <p:sldId id="267" r:id="rId7"/>
    <p:sldId id="273" r:id="rId8"/>
    <p:sldId id="268" r:id="rId9"/>
    <p:sldId id="269" r:id="rId10"/>
    <p:sldId id="271" r:id="rId11"/>
    <p:sldId id="270" r:id="rId12"/>
    <p:sldId id="272" r:id="rId13"/>
    <p:sldId id="274" r:id="rId14"/>
    <p:sldId id="279" r:id="rId15"/>
    <p:sldId id="277" r:id="rId16"/>
  </p:sldIdLst>
  <p:sldSz cx="9144000" cy="6858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78" d="100"/>
          <a:sy n="78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8" y="2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E851AC3E-76C0-4434-84E1-DE3420E38C05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8" y="9516040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1CC2AF7D-2AA0-4C82-A8C6-66B258FE6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45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8" y="2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F7A1C302-E6FF-4AB5-80FC-1AF66B5CE9FC}" type="datetimeFigureOut">
              <a:rPr lang="nl-NL" smtClean="0"/>
              <a:pPr/>
              <a:t>8-5-2023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2" tIns="45976" rIns="91952" bIns="4597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1952" tIns="45976" rIns="91952" bIns="45976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8" y="9516040"/>
            <a:ext cx="2985558" cy="500935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FB53FC35-E5CD-4B1B-A1C2-5D847D2D0B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3FC35-E5CD-4B1B-A1C2-5D847D2D0BA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E5F9-C632-4C15-AB5E-1457FC67EACA}" type="datetime1">
              <a:rPr lang="nl-NL" smtClean="0"/>
              <a:t>8-5-2023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34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4C98-4CCF-4E33-A48E-766E1F791A91}" type="datetime1">
              <a:rPr lang="nl-NL" smtClean="0"/>
              <a:t>8-5-2023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00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5B5-6050-46B1-84F7-830BA27FD4B5}" type="datetime1">
              <a:rPr lang="nl-NL" smtClean="0"/>
              <a:t>8-5-2023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50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334A-649F-4984-A48D-D49239A9165C}" type="datetime1">
              <a:rPr lang="nl-NL" smtClean="0"/>
              <a:t>8-5-2023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0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BAE1-126D-4E45-BB1D-B3ADB38A53B6}" type="datetime1">
              <a:rPr lang="nl-NL" smtClean="0"/>
              <a:t>8-5-2023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99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3C4BB-1E01-4911-A209-2247FE93C1D0}" type="datetime1">
              <a:rPr lang="nl-NL" smtClean="0"/>
              <a:t>8-5-2023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31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0642-21F4-426A-B452-39F2992AB503}" type="datetime1">
              <a:rPr lang="nl-NL" smtClean="0"/>
              <a:t>8-5-2023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96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5954-1858-47F6-BFCB-0EB097D41DC6}" type="datetime1">
              <a:rPr lang="nl-NL" smtClean="0"/>
              <a:t>8-5-2023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15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B787-B9AC-47DF-AAC6-ABD332B4B665}" type="datetime1">
              <a:rPr lang="nl-NL" smtClean="0"/>
              <a:t>8-5-2023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90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4F6-271C-4DAF-99BB-A25A50CE19FD}" type="datetime1">
              <a:rPr lang="nl-NL" smtClean="0"/>
              <a:t>8-5-2023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10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7F2B-FF51-4045-8A31-B6A0E949EBF4}" type="datetime1">
              <a:rPr lang="nl-NL" smtClean="0"/>
              <a:t>8-5-2023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66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7518-E3A7-449B-8F73-FE27D8ABDDA3}" type="datetime1">
              <a:rPr lang="nl-NL" smtClean="0"/>
              <a:t>8-5-2023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0865-3E4A-4547-BDE1-DCCE9CFF539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9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>
                <a:solidFill>
                  <a:srgbClr val="FFC000"/>
                </a:solidFill>
                <a:latin typeface="Exo 2.0" pitchFamily="50" charset="0"/>
              </a:rPr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t.a.v. informateurs</a:t>
            </a:r>
            <a:br>
              <a:rPr lang="nl-NL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l-NL" sz="2200" b="1" dirty="0"/>
            </a:b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Korte introductie t.b.v.</a:t>
            </a:r>
            <a:br>
              <a:rPr lang="nl-NL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nl-NL" dirty="0"/>
            </a:br>
            <a:endParaRPr lang="nl-NL" dirty="0"/>
          </a:p>
        </p:txBody>
      </p:sp>
      <p:sp>
        <p:nvSpPr>
          <p:cNvPr id="4" name="AutoShape 2" descr="Afbeeldingsresultaat voor provincie limbu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Afbeeldingsresultaat voor provincie limbu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8" descr="Afbeeldingsresultaat voor provincie limbur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7161831-1662-D47A-1FDC-D01BF6FA6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614613"/>
            <a:ext cx="45148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1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629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Kenmerken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Coöperatieve vereniging (UA)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Ledenbelang staat voorop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Uitsluitend agrarische grond / geen speculatie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Transparant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Reële doelstellingen en vergoeding voor inleg</a:t>
            </a:r>
          </a:p>
        </p:txBody>
      </p:sp>
    </p:spTree>
    <p:extLst>
      <p:ext uri="{BB962C8B-B14F-4D97-AF65-F5344CB8AC3E}">
        <p14:creationId xmlns:p14="http://schemas.microsoft.com/office/powerpoint/2010/main" val="280659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Kenmerken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Algemene ledenvergadering (besluitvorming)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Bestuur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Toezichthouder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(bijv. Raad van Commissarissen)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Professioneel beheer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(beheer en exploitatie door deskundigen, zoals agrarische ondernemers, maar ook inzake logistiek enz.)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Vervolg acties </a:t>
            </a:r>
            <a:r>
              <a:rPr lang="nl-NL" sz="1900" b="1" dirty="0">
                <a:solidFill>
                  <a:schemeClr val="bg1">
                    <a:lumMod val="50000"/>
                  </a:schemeClr>
                </a:solidFill>
              </a:rPr>
              <a:t>(bij voorkeur samen met de Rabobank)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Projectbudget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nl-NL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Regelgeving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Inrichten (project)organisatie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Creëren kaders en draagvlak (Green Deal)</a:t>
            </a:r>
            <a:endParaRPr lang="nl-NL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Organiseren voorlichtingsbijeenkomsten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Opstarten proeftraject / haalbaarheidsonderzoek</a:t>
            </a:r>
          </a:p>
          <a:p>
            <a:pPr marL="0" indent="0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(in de loop van 2021 =&gt; bijv.  met Herenboeren Nederland)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Voorfinanciering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(bijv.  via institutionele beleggers indien nodig)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Brede marktintroductie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(starten vanaf eind 2021)</a:t>
            </a:r>
          </a:p>
        </p:txBody>
      </p:sp>
    </p:spTree>
    <p:extLst>
      <p:ext uri="{BB962C8B-B14F-4D97-AF65-F5344CB8AC3E}">
        <p14:creationId xmlns:p14="http://schemas.microsoft.com/office/powerpoint/2010/main" val="362863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Enkele getallen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(2023 - 2025)</a:t>
            </a:r>
            <a:endParaRPr lang="nl-NL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Verwerven minimaal 5.000 ha. 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Investeringsvolume &gt; € 350 mln.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Aantal perceelbewijzen &gt; 70.000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Aantal leden coöperatie min. 35.000 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Uitgangspunt: max. 20% vrij beschikbaar vermogen particulier / burger investeren</a:t>
            </a:r>
          </a:p>
        </p:txBody>
      </p:sp>
    </p:spTree>
    <p:extLst>
      <p:ext uri="{BB962C8B-B14F-4D97-AF65-F5344CB8AC3E}">
        <p14:creationId xmlns:p14="http://schemas.microsoft.com/office/powerpoint/2010/main" val="95512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91C85-E8F1-4B95-B7C4-EC63F6A5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>
                <a:solidFill>
                  <a:srgbClr val="FFC000"/>
                </a:solidFill>
                <a:latin typeface="Exo 2.0" pitchFamily="50" charset="0"/>
              </a:rPr>
            </a:br>
            <a:r>
              <a:rPr lang="nl-NL" sz="18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endParaRPr lang="nl-NL" sz="1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3DAA7-CC73-4FF8-8AE6-30ACECEB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chemeClr val="bg1">
                    <a:lumMod val="50000"/>
                  </a:schemeClr>
                </a:solidFill>
              </a:rPr>
              <a:t>Voorbeeld 1</a:t>
            </a:r>
            <a:r>
              <a:rPr lang="nl-NL" sz="2800" b="1" baseline="300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nl-NL" sz="2800" b="1" dirty="0">
                <a:solidFill>
                  <a:schemeClr val="bg1">
                    <a:lumMod val="50000"/>
                  </a:schemeClr>
                </a:solidFill>
              </a:rPr>
              <a:t> jaar via ondersteuning provincie</a:t>
            </a:r>
            <a:endParaRPr lang="nl-NL" sz="3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Verwerven 200 hectare</a:t>
            </a:r>
          </a:p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Benodigd ca. € 15 miljoen</a:t>
            </a:r>
          </a:p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Inleg via minimaal 2.500 deelnemers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Bij landelijke introductie is het potentieel minimaal 5.000 hectare per jaar</a:t>
            </a:r>
          </a:p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</a:rPr>
              <a:t>Nu spelen particulieren nagenoeg geen rol.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69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dirty="0">
                <a:solidFill>
                  <a:schemeClr val="accent6">
                    <a:lumMod val="75000"/>
                  </a:schemeClr>
                </a:solidFill>
              </a:rPr>
            </a:b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nl-NL" i="1" dirty="0">
                <a:solidFill>
                  <a:srgbClr val="00B050"/>
                </a:solidFill>
              </a:rPr>
              <a:t>Grond 24/365 aantrekkelijk!</a:t>
            </a:r>
          </a:p>
          <a:p>
            <a:pPr marL="0" indent="0" algn="ctr">
              <a:buNone/>
            </a:pP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Bedankt voor uw aandacht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9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Enkele vragen ter overweging</a:t>
            </a:r>
          </a:p>
          <a:p>
            <a:pPr marL="0" indent="0">
              <a:buNone/>
            </a:pP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Waarom bezitten particulieren / burgers gemiddeld genomen nauwelijks grond?</a:t>
            </a:r>
          </a:p>
          <a:p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Belegt u zelf? Waarin? Waarom die keuze?</a:t>
            </a:r>
          </a:p>
          <a:p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Bent u bekend met </a:t>
            </a:r>
            <a:r>
              <a:rPr lang="nl-NL" sz="1800" dirty="0" err="1">
                <a:solidFill>
                  <a:schemeClr val="bg1">
                    <a:lumMod val="50000"/>
                  </a:schemeClr>
                </a:solidFill>
              </a:rPr>
              <a:t>crowdfunding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Heeft u(w familie) agrarische grond?</a:t>
            </a:r>
          </a:p>
          <a:p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Hadden uw voorouders agrarische grond?</a:t>
            </a:r>
          </a:p>
          <a:p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Bent u bekend met de coöperatie als ondernemingsvorm? </a:t>
            </a:r>
          </a:p>
          <a:p>
            <a:pPr marL="0" indent="0" algn="ctr">
              <a:buNone/>
            </a:pPr>
            <a:endParaRPr lang="nl-NL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1800" i="1" dirty="0">
                <a:solidFill>
                  <a:srgbClr val="00B050"/>
                </a:solidFill>
              </a:rPr>
              <a:t>Grond 24/365 aantrekkelijk!</a:t>
            </a:r>
          </a:p>
          <a:p>
            <a:pPr marL="0" indent="0" algn="ctr">
              <a:buNone/>
            </a:pPr>
            <a:endParaRPr lang="nl-NL" sz="1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Inhoudsopgave</a:t>
            </a:r>
          </a:p>
          <a:p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Achtergrond</a:t>
            </a:r>
          </a:p>
          <a:p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Aanleiding</a:t>
            </a:r>
          </a:p>
          <a:p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Kenmerken</a:t>
            </a:r>
          </a:p>
          <a:p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Vervolg</a:t>
            </a:r>
          </a:p>
        </p:txBody>
      </p:sp>
    </p:spTree>
    <p:extLst>
      <p:ext uri="{BB962C8B-B14F-4D97-AF65-F5344CB8AC3E}">
        <p14:creationId xmlns:p14="http://schemas.microsoft.com/office/powerpoint/2010/main" val="32660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91C85-E8F1-4B95-B7C4-EC63F6A5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>
                <a:solidFill>
                  <a:srgbClr val="FFC000"/>
                </a:solidFill>
                <a:latin typeface="Exo 2.0" pitchFamily="50" charset="0"/>
              </a:rPr>
            </a:br>
            <a:r>
              <a:rPr lang="nl-NL" sz="18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endParaRPr lang="nl-NL" sz="1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3DAA7-CC73-4FF8-8AE6-30ACECEB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chemeClr val="bg1">
                    <a:lumMod val="50000"/>
                  </a:schemeClr>
                </a:solidFill>
              </a:rPr>
              <a:t>Agrarische grond in Nederland</a:t>
            </a:r>
            <a:endParaRPr lang="nl-NL" sz="3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Ca. 1,8 mln.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ectare, hiervan &gt; 0,5 mln. h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ectare akkerbouw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Ca. 50.000 agrarische bedrijven, hiervan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&gt; 10.000 met &gt; 50 hectare grond </a:t>
            </a:r>
            <a:r>
              <a:rPr lang="nl-NL" sz="1900" dirty="0">
                <a:solidFill>
                  <a:schemeClr val="bg1">
                    <a:lumMod val="50000"/>
                  </a:schemeClr>
                </a:solidFill>
              </a:rPr>
              <a:t>(bedrijfsopvolging steeds moeilijker)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Staat / lagere overheden </a:t>
            </a:r>
            <a:r>
              <a:rPr lang="nl-NL" sz="1900" dirty="0">
                <a:solidFill>
                  <a:schemeClr val="bg1">
                    <a:lumMod val="50000"/>
                  </a:schemeClr>
                </a:solidFill>
              </a:rPr>
              <a:t>(veel en divers)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Grootste private eigenaren: ASR &gt; 38.000 ha. resp. Fagoed ca. 3.500 ha. </a:t>
            </a:r>
          </a:p>
          <a:p>
            <a:pPr marL="0" indent="0">
              <a:buNone/>
            </a:pPr>
            <a:r>
              <a:rPr lang="nl-NL" sz="3000" dirty="0">
                <a:solidFill>
                  <a:srgbClr val="00B050"/>
                </a:solidFill>
              </a:rPr>
              <a:t>Nu spelen burgers / particulieren nauwelijks een rol.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115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Aanleiding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(algemeen)</a:t>
            </a:r>
            <a:endParaRPr lang="nl-NL" u="sn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Groeiende betrokkenheid bij leefomgeving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Aandacht voor natuur inclusieve landbouw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Ontwikkeling naar minder dierlijke producten en biologisch dynamische landbouw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Korte keten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Lage (soms negatieve) actuele rentevergoeding spaargeld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Kapitaalbeslag bij agrarische ondernemers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Belangstelling voor alternatieve investeringen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Behoefte aan tast- en zichtbaar rendement</a:t>
            </a:r>
          </a:p>
        </p:txBody>
      </p:sp>
    </p:spTree>
    <p:extLst>
      <p:ext uri="{BB962C8B-B14F-4D97-AF65-F5344CB8AC3E}">
        <p14:creationId xmlns:p14="http://schemas.microsoft.com/office/powerpoint/2010/main" val="8908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Aanleiding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(algemeen)</a:t>
            </a:r>
            <a:endParaRPr lang="nl-NL" u="sn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Risicospreiding vermogen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Aankoop grond vergt relatief veel kapitaal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Grondexploitatie vereist kennis en aandacht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Concrete investering 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Gezamenlijk eigendom (en exploitatie)</a:t>
            </a: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Aanleiding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(actueel)</a:t>
            </a:r>
            <a:endParaRPr lang="nl-NL" u="sn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Bedrijfseconomische situatie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(o.a. bedrijfsopvolging)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Grondexploitatie overheden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(betrek de inwoners / burgers)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Overgang naar groene energie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(o.a. wind- en zonneparken) </a:t>
            </a: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Pensioenproblematiek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(investeer concreet)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Versterken leefbaarheid platteland</a:t>
            </a: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3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581891" y="17525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Doelgroepen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Beleggers </a:t>
            </a:r>
            <a:r>
              <a:rPr lang="nl-NL" sz="2800" u="sng" dirty="0">
                <a:solidFill>
                  <a:schemeClr val="bg1">
                    <a:lumMod val="50000"/>
                  </a:schemeClr>
                </a:solidFill>
              </a:rPr>
              <a:t>zonder speculatief</a:t>
            </a: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 oogmerk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(bijv.  pensioenfondsen)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Agrarische ondernemers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(bijv. in kader overdracht / uitkoop)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Ondersteunend aan andere coöperatieve initiatieven </a:t>
            </a:r>
            <a:r>
              <a:rPr lang="nl-NL" sz="1900" dirty="0">
                <a:solidFill>
                  <a:schemeClr val="bg1">
                    <a:lumMod val="50000"/>
                  </a:schemeClr>
                </a:solidFill>
              </a:rPr>
              <a:t>(bijv. voedselbossen, biologisch boeren)</a:t>
            </a:r>
          </a:p>
          <a:p>
            <a:pPr marL="0" indent="0">
              <a:buNone/>
            </a:pP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Agrarische ondernemers zowel als</a:t>
            </a:r>
          </a:p>
          <a:p>
            <a:pPr>
              <a:buFont typeface="Arial" charset="0"/>
              <a:buChar char="•"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aanbiedende / verkopende partij </a:t>
            </a:r>
          </a:p>
          <a:p>
            <a:pPr>
              <a:buFont typeface="Arial" charset="0"/>
              <a:buChar char="•"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gebruiker / deelnemer =&gt; belangrijk in verband met expertise</a:t>
            </a:r>
          </a:p>
        </p:txBody>
      </p:sp>
    </p:spTree>
    <p:extLst>
      <p:ext uri="{BB962C8B-B14F-4D97-AF65-F5344CB8AC3E}">
        <p14:creationId xmlns:p14="http://schemas.microsoft.com/office/powerpoint/2010/main" val="340206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  <a:latin typeface="Exo 2.0" pitchFamily="50" charset="0"/>
              </a:rPr>
              <a:t>GROND</a:t>
            </a:r>
            <a:r>
              <a:rPr lang="nl-NL" dirty="0">
                <a:solidFill>
                  <a:srgbClr val="FFC000"/>
                </a:solidFill>
                <a:latin typeface="Exo 2.0" pitchFamily="50" charset="0"/>
              </a:rPr>
              <a:t>DELEN</a:t>
            </a:r>
            <a:br>
              <a:rPr lang="nl-NL" dirty="0"/>
            </a:br>
            <a: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  <a:t>democratiseert grondbezit</a:t>
            </a:r>
            <a:br>
              <a:rPr lang="nl-NL" sz="2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>
                <a:solidFill>
                  <a:schemeClr val="bg1">
                    <a:lumMod val="50000"/>
                  </a:schemeClr>
                </a:solidFill>
              </a:rPr>
              <a:t>Kenmerken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Perceelbewijs (€ 5.000 nominale waarde)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Vergoeding: vaste vergoeding + opslag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(variabel)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Vergoeding in natura mogelijk </a:t>
            </a: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(denk aan agrarische producten)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Terugkoopgarantie tegen nominale waarde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1">
                    <a:lumMod val="50000"/>
                  </a:schemeClr>
                </a:solidFill>
              </a:rPr>
              <a:t>Verzilveren, verkopen (aan coöperatie) of vererven</a:t>
            </a:r>
          </a:p>
        </p:txBody>
      </p:sp>
    </p:spTree>
    <p:extLst>
      <p:ext uri="{BB962C8B-B14F-4D97-AF65-F5344CB8AC3E}">
        <p14:creationId xmlns:p14="http://schemas.microsoft.com/office/powerpoint/2010/main" val="305801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640</Words>
  <Application>Microsoft Office PowerPoint</Application>
  <PresentationFormat>Diavoorstelling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Exo 2.0</vt:lpstr>
      <vt:lpstr>Kantoorthema</vt:lpstr>
      <vt:lpstr>GRONDDELEN democratiseert grondbezit  t.a.v. informateurs  Korte introductie t.b.v.  </vt:lpstr>
      <vt:lpstr>GRONDDELEN democratiseert grondbezit </vt:lpstr>
      <vt:lpstr>GRONDDELEN democratiseert grondbezit </vt:lpstr>
      <vt:lpstr>GRONDDELEN democratiseert grondbezit</vt:lpstr>
      <vt:lpstr>GRONDDELEN democratiseert grondbezit </vt:lpstr>
      <vt:lpstr>GRONDDELEN democratiseert grondbezit</vt:lpstr>
      <vt:lpstr>GRONDDELEN democratiseert grondbezit </vt:lpstr>
      <vt:lpstr>GRONDDELEN democratiseert grondbezit </vt:lpstr>
      <vt:lpstr>GRONDDELEN democratiseert grondbezit </vt:lpstr>
      <vt:lpstr>GRONDDELEN democratiseert grondbezit </vt:lpstr>
      <vt:lpstr>GRONDDELEN democratiseert grondbezit </vt:lpstr>
      <vt:lpstr>GRONDDELEN democratiseert grondbezit </vt:lpstr>
      <vt:lpstr>GRONDDELEN democratiseert grondbezit </vt:lpstr>
      <vt:lpstr>GRONDDELEN democratiseert grondbezit</vt:lpstr>
      <vt:lpstr>GRONDDELEN democratiseert grondbezit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GRONDSPAREN</dc:title>
  <dc:creator>John Laumen;Gronddelen</dc:creator>
  <cp:lastModifiedBy>John Laumen</cp:lastModifiedBy>
  <cp:revision>80</cp:revision>
  <cp:lastPrinted>2019-01-15T09:49:46Z</cp:lastPrinted>
  <dcterms:created xsi:type="dcterms:W3CDTF">2013-08-26T13:18:20Z</dcterms:created>
  <dcterms:modified xsi:type="dcterms:W3CDTF">2023-05-08T20:04:25Z</dcterms:modified>
</cp:coreProperties>
</file>